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6" r:id="rId2"/>
  </p:sldMasterIdLst>
  <p:notesMasterIdLst>
    <p:notesMasterId r:id="rId15"/>
  </p:notesMasterIdLst>
  <p:handoutMasterIdLst>
    <p:handoutMasterId r:id="rId16"/>
  </p:handoutMasterIdLst>
  <p:sldIdLst>
    <p:sldId id="259" r:id="rId3"/>
    <p:sldId id="267" r:id="rId4"/>
    <p:sldId id="288" r:id="rId5"/>
    <p:sldId id="272" r:id="rId6"/>
    <p:sldId id="268" r:id="rId7"/>
    <p:sldId id="285" r:id="rId8"/>
    <p:sldId id="266" r:id="rId9"/>
    <p:sldId id="286" r:id="rId10"/>
    <p:sldId id="287" r:id="rId11"/>
    <p:sldId id="291" r:id="rId12"/>
    <p:sldId id="289" r:id="rId13"/>
    <p:sldId id="290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6E"/>
    <a:srgbClr val="00A078"/>
    <a:srgbClr val="005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04863-DA3B-4246-A160-A233BA24653A}" type="datetimeFigureOut">
              <a:rPr lang="de-DE" smtClean="0"/>
              <a:t>22.10.2016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A962D-0B71-D44E-8D6C-E86DAF823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139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C00FC-183C-7A42-B987-ECDF49FCEAC6}" type="datetimeFigureOut">
              <a:rPr lang="de-DE" smtClean="0"/>
              <a:t>22.10.2016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0BEAE-DA5C-8640-96A4-F572839086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662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84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Einzige anerkannte Fachgesellschaft die sich mit der </a:t>
            </a:r>
            <a:r>
              <a:rPr lang="de-DE" dirty="0" err="1"/>
              <a:t>Az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29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E5D33-A2F2-459D-8852-F39A1C117F85}" type="slidenum">
              <a: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31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7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59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0571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05A82"/>
                </a:solidFill>
                <a:latin typeface="Trebuchet M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385928"/>
            <a:ext cx="6400800" cy="788171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5A82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5709103" y="499708"/>
            <a:ext cx="2999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b="0" i="0" dirty="0">
                <a:solidFill>
                  <a:schemeClr val="bg1"/>
                </a:solidFill>
                <a:latin typeface="Trebuchet MS"/>
                <a:cs typeface="Trebuchet MS"/>
              </a:rPr>
              <a:t>16. ZSVA - Hygieneforum</a:t>
            </a:r>
            <a:br>
              <a:rPr lang="de-DE" sz="2000" b="0" i="0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de-DE" sz="2000" b="0" i="0" dirty="0">
                <a:solidFill>
                  <a:schemeClr val="bg1"/>
                </a:solidFill>
                <a:latin typeface="Trebuchet MS"/>
                <a:cs typeface="Trebuchet MS"/>
              </a:rPr>
              <a:t>SH in Damp</a:t>
            </a:r>
            <a:r>
              <a:rPr lang="de-DE" sz="2000" b="0" i="0" baseline="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endParaRPr lang="de-DE" sz="2000" b="0" i="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336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I.Voigt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22145-3A87-4027-858D-F27C54E8A5A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534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I.Voigt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9D550-A3E4-45DA-A734-10FDBC942D4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8728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I.Voigt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BE704-B6A3-42CE-A179-9ABBCC2CCC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76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I.Voigt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731F4-BB85-436D-9D23-CE62F26CE2A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7822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I.Voigt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ABFF-7701-4A70-B314-2A1C8B2CDAD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634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I.Voigt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27083-EC48-44B6-AEE2-0A121B3461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878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I.Voigt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25BB0-E1DC-49AF-AD5F-9E9250CF6FA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934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I.Voigt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B2F5A-89F8-4205-847E-631B7E880F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0451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I.Voigt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3272D-E9DF-4F6F-9538-0C3666848F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727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I.Voigt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581EB-423F-49AA-940D-004191FB434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17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ZSVA-Hygieneforum Damp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BB6956A8-D7DD-644A-8F51-5258A9B719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0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899378"/>
            <a:ext cx="6720932" cy="2940983"/>
          </a:xfrm>
        </p:spPr>
        <p:txBody>
          <a:bodyPr anchor="t"/>
          <a:lstStyle>
            <a:lvl1pPr algn="l">
              <a:defRPr sz="4000" b="0" cap="none">
                <a:solidFill>
                  <a:srgbClr val="005A8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980057"/>
            <a:ext cx="6918724" cy="919321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5A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7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ZSVA-Hygieneforum Damp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BB6956A8-D7DD-644A-8F51-5258A9B719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ZSVA-Hygieneforum Damp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BB6956A8-D7DD-644A-8F51-5258A9B719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6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ZSVA-Hygieneforum Damp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BB6956A8-D7DD-644A-8F51-5258A9B719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9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ZSVA-Hygieneforum Damp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BB6956A8-D7DD-644A-8F51-5258A9B719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06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8371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8372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58373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8374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58375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76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77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78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79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80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81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82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83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84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85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86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87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88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89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90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91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92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93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94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95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96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97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98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399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00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01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02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03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04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05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06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07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08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09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10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11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12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13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14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15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16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17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18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19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20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21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22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23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24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25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26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27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28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29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30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8431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58432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33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34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35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36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37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38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39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40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41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42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8443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58444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45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46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47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48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49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50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51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52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53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54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55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56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57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458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pic>
          <p:nvPicPr>
            <p:cNvPr id="58459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460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58461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58462" name="Rectangle 9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8463" name="Rectangle 9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I.Voigt</a:t>
            </a:r>
          </a:p>
        </p:txBody>
      </p:sp>
      <p:sp>
        <p:nvSpPr>
          <p:cNvPr id="58464" name="Rectangle 9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C678C1-C8D3-4C3D-A555-486894BB5D6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464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I.Voigt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0C451-9F89-4A6F-9942-868D585559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026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88132"/>
            <a:ext cx="8229600" cy="112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6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6450049"/>
            <a:ext cx="5976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de-DE"/>
              <a:t>ZSVA-Hygieneforum Damp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50049"/>
            <a:ext cx="1046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de-DE" dirty="0"/>
              <a:t>Folie </a:t>
            </a:r>
            <a:fld id="{BB6956A8-D7DD-644A-8F51-5258A9B719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2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00966E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ts val="1200"/>
        </a:spcBef>
        <a:buClr>
          <a:srgbClr val="00966E"/>
        </a:buClr>
        <a:buSzPct val="120000"/>
        <a:buFont typeface="Wingdings" charset="2"/>
        <a:buChar char="§"/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ts val="1200"/>
        </a:spcBef>
        <a:buClr>
          <a:srgbClr val="00966E"/>
        </a:buClr>
        <a:buSzPct val="120000"/>
        <a:buFont typeface="Wingdings" charset="2"/>
        <a:buChar char="§"/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ts val="1200"/>
        </a:spcBef>
        <a:buClr>
          <a:srgbClr val="00966E"/>
        </a:buClr>
        <a:buSzPct val="120000"/>
        <a:buFont typeface="Wingdings" charset="2"/>
        <a:buChar char="§"/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ts val="1200"/>
        </a:spcBef>
        <a:buClr>
          <a:srgbClr val="00966E"/>
        </a:buClr>
        <a:buSzPct val="120000"/>
        <a:buFont typeface="Wingdings" charset="2"/>
        <a:buChar char="§"/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ts val="1200"/>
        </a:spcBef>
        <a:buClr>
          <a:srgbClr val="00966E"/>
        </a:buClr>
        <a:buSzPct val="120000"/>
        <a:buFont typeface="Wingdings" charset="2"/>
        <a:buChar char="§"/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altLang="de-DE"/>
              <a:t>I.Voigt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322CFA-076A-491F-9DCA-6321986C1651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5735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5735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57353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7354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735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57356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57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58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59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60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61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62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63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64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65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66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67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68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69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70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71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72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73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74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75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76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77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78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79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80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81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82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83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84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85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86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87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88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89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90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91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92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93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94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95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96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97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98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399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00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01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02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03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04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05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06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07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08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09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10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11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412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57413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14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15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16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17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18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19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20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21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22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23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24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25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26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27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28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29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30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31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32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33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34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35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36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37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38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39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40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41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42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43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44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45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46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47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48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49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50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51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52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53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54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57455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57456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57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58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59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60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61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62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63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64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65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66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67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68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69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70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71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72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73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74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75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76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747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5747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7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8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8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8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8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8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8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8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8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8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8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9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9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9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9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9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9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9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9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9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9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50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50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50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pic>
          <p:nvPicPr>
            <p:cNvPr id="57503" name="Picture 159" descr="earth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63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>
          <a:xfrm>
            <a:off x="1256533" y="2602146"/>
            <a:ext cx="6594628" cy="1454285"/>
          </a:xfrm>
        </p:spPr>
        <p:txBody>
          <a:bodyPr>
            <a:normAutofit/>
          </a:bodyPr>
          <a:lstStyle/>
          <a:p>
            <a:r>
              <a:rPr lang="de-DE" altLang="de-DE" b="1" dirty="0">
                <a:latin typeface="Trebuchet MS" panose="020B0603020202020204" pitchFamily="34" charset="0"/>
                <a:ea typeface="BatangChe" panose="02030609000101010101" pitchFamily="49" charset="-127"/>
              </a:rPr>
              <a:t>DGSV</a:t>
            </a:r>
            <a:r>
              <a:rPr lang="de-DE" altLang="de-DE" b="1" baseline="30000" dirty="0">
                <a:latin typeface="Trebuchet MS" panose="020B0603020202020204" pitchFamily="34" charset="0"/>
                <a:ea typeface="BatangChe" panose="02030609000101010101" pitchFamily="49" charset="-127"/>
              </a:rPr>
              <a:t>®</a:t>
            </a:r>
            <a:r>
              <a:rPr lang="de-DE" altLang="de-DE" b="1" dirty="0">
                <a:latin typeface="Trebuchet MS" panose="020B0603020202020204" pitchFamily="34" charset="0"/>
                <a:ea typeface="BatangChe" panose="02030609000101010101" pitchFamily="49" charset="-127"/>
              </a:rPr>
              <a:t>-1996 bis 2016</a:t>
            </a:r>
            <a:endParaRPr lang="de-DE" altLang="de-DE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93436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Homepage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ZSVA-Hygieneforum Damp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BB6956A8-D7DD-644A-8F51-5258A9B7197C}" type="slidenum">
              <a:rPr lang="de-DE" smtClean="0"/>
              <a:t>10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8578"/>
            <a:ext cx="8394970" cy="47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2647" y="1493195"/>
            <a:ext cx="4309353" cy="4365089"/>
          </a:xfrm>
        </p:spPr>
        <p:txBody>
          <a:bodyPr/>
          <a:lstStyle/>
          <a:p>
            <a:r>
              <a:rPr lang="de-DE" dirty="0"/>
              <a:t>Wolfgang Christ</a:t>
            </a:r>
          </a:p>
          <a:p>
            <a:pPr marL="457200" lvl="1" indent="0">
              <a:buNone/>
            </a:pPr>
            <a:r>
              <a:rPr lang="de-DE" dirty="0"/>
              <a:t>Ganz herzlichen Dank für das Engagement hier hoch im Norden mit der jährlichen Organisation des ZSVA-Hygieneforums Damp zum 16. Mal.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ZSVA-Hygieneforum Damp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BB6956A8-D7DD-644A-8F51-5258A9B7197C}" type="slidenum">
              <a:rPr lang="de-DE" smtClean="0"/>
              <a:t>11</a:t>
            </a:fld>
            <a:endParaRPr lang="de-DE" dirty="0"/>
          </a:p>
        </p:txBody>
      </p:sp>
      <p:pic>
        <p:nvPicPr>
          <p:cNvPr id="1026" name="Picture 2" descr="Portrait Wolfgang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14" y="1493195"/>
            <a:ext cx="3076880" cy="36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2313" y="2552136"/>
            <a:ext cx="6720932" cy="1869392"/>
          </a:xfrm>
        </p:spPr>
        <p:txBody>
          <a:bodyPr>
            <a:normAutofit/>
          </a:bodyPr>
          <a:lstStyle/>
          <a:p>
            <a:r>
              <a:rPr lang="de-DE" dirty="0"/>
              <a:t>Vielen Dank für Ihre Aufmerksamkeit!</a:t>
            </a:r>
            <a:endParaRPr lang="de-DE" sz="1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722313" y="3785703"/>
            <a:ext cx="6918724" cy="1596521"/>
          </a:xfrm>
        </p:spPr>
        <p:txBody>
          <a:bodyPr>
            <a:normAutofit/>
          </a:bodyPr>
          <a:lstStyle/>
          <a:p>
            <a:r>
              <a:rPr lang="de-DE" sz="1800" dirty="0"/>
              <a:t>Deutsche Gesellschaft für Sterilgutversorgung e.V.</a:t>
            </a:r>
            <a:br>
              <a:rPr lang="de-DE" sz="1800" dirty="0"/>
            </a:br>
            <a:r>
              <a:rPr lang="de-DE" sz="1800" dirty="0"/>
              <a:t>Potsdamer Allee 8, 14641 </a:t>
            </a:r>
            <a:r>
              <a:rPr lang="de-DE" sz="1800" dirty="0" err="1"/>
              <a:t>Wustermark</a:t>
            </a:r>
            <a:br>
              <a:rPr lang="de-DE" sz="1800" dirty="0"/>
            </a:br>
            <a:r>
              <a:rPr lang="de-DE" sz="1800" dirty="0"/>
              <a:t>E-Mail &lt;</a:t>
            </a:r>
            <a:r>
              <a:rPr lang="de-DE" sz="1800" dirty="0" err="1"/>
              <a:t>info@dgsv-ev.de</a:t>
            </a:r>
            <a:r>
              <a:rPr lang="de-DE" sz="1800" dirty="0"/>
              <a:t>&gt;, </a:t>
            </a:r>
            <a:r>
              <a:rPr lang="de-DE" sz="1800" dirty="0" err="1"/>
              <a:t>www.dgsv-ev.de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888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>
            <a:noAutofit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Hintergrundinformationen zur DGSV e.V.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376363"/>
            <a:ext cx="7912099" cy="461587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Gründung der DGSV 13. November 1996</a:t>
            </a:r>
          </a:p>
          <a:p>
            <a:r>
              <a:rPr lang="de-DE" dirty="0"/>
              <a:t>Fachausschüsse: </a:t>
            </a:r>
          </a:p>
          <a:p>
            <a:pPr lvl="1"/>
            <a:r>
              <a:rPr lang="de-DE" dirty="0"/>
              <a:t>Bildung (1996)</a:t>
            </a:r>
          </a:p>
          <a:p>
            <a:pPr lvl="1"/>
            <a:r>
              <a:rPr lang="de-DE" dirty="0"/>
              <a:t>Qualität (1996)</a:t>
            </a:r>
          </a:p>
          <a:p>
            <a:pPr lvl="1"/>
            <a:r>
              <a:rPr lang="de-DE" dirty="0"/>
              <a:t>Öffentlichkeitsarbeit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Ziele der DGSV</a:t>
            </a:r>
          </a:p>
          <a:p>
            <a:pPr lvl="1"/>
            <a:r>
              <a:rPr lang="de-DE" dirty="0"/>
              <a:t>Forum für Forschung, Wissenschaft und Praxis</a:t>
            </a:r>
          </a:p>
          <a:p>
            <a:pPr lvl="1"/>
            <a:r>
              <a:rPr lang="de-DE" dirty="0"/>
              <a:t>Verbesserung der Qualität der Aufbereitung</a:t>
            </a:r>
          </a:p>
          <a:p>
            <a:pPr lvl="1"/>
            <a:r>
              <a:rPr lang="de-DE" dirty="0"/>
              <a:t>Qualifizierung der Mitarbeiter in den AEMP</a:t>
            </a:r>
          </a:p>
          <a:p>
            <a:pPr lvl="1"/>
            <a:r>
              <a:rPr lang="de-DE" dirty="0"/>
              <a:t>Entwicklung eines anerkannten Berufsbildes – Fachkraft für Medizinprodukteaufbereitung – FMA DGSV </a:t>
            </a:r>
            <a:r>
              <a:rPr lang="de-DE" baseline="30000" dirty="0"/>
              <a:t>®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229864" y="2122451"/>
            <a:ext cx="5080720" cy="104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00966E"/>
              </a:buClr>
              <a:buSzPct val="120000"/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15963" indent="-357188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00966E"/>
              </a:buClr>
              <a:buSzPct val="120000"/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074738" indent="-35877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00966E"/>
              </a:buClr>
              <a:buSzPct val="120000"/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16075" indent="-35877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00966E"/>
              </a:buClr>
              <a:buSzPct val="120000"/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1973263" indent="-357188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00966E"/>
              </a:buClr>
              <a:buSzPct val="120000"/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2200" dirty="0"/>
              <a:t>Hygiene, Bau und Technik</a:t>
            </a:r>
          </a:p>
          <a:p>
            <a:pPr lvl="1"/>
            <a:r>
              <a:rPr lang="de-DE" sz="2200" dirty="0"/>
              <a:t>Arzt-/Zahnarztpraxen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>
          <a:xfrm>
            <a:off x="263351" y="6429375"/>
            <a:ext cx="6182637" cy="239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„Fachkraft für Medizinprodukteaufbereitung“ (FMA-DGSV)</a:t>
            </a:r>
          </a:p>
        </p:txBody>
      </p:sp>
      <p:sp>
        <p:nvSpPr>
          <p:cNvPr id="13" name="Foliennummernplatzhalter 4"/>
          <p:cNvSpPr txBox="1">
            <a:spLocks/>
          </p:cNvSpPr>
          <p:nvPr/>
        </p:nvSpPr>
        <p:spPr>
          <a:xfrm>
            <a:off x="6553200" y="6429375"/>
            <a:ext cx="1046197" cy="239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rgbClr val="000000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Folie </a:t>
            </a:r>
            <a:fld id="{BB6956A8-D7DD-644A-8F51-5258A9B7197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4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Gründungsmitglieder DGSV 1996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ZSVA-Hygieneforum Damp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BB6956A8-D7DD-644A-8F51-5258A9B7197C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098878"/>
              </p:ext>
            </p:extLst>
          </p:nvPr>
        </p:nvGraphicFramePr>
        <p:xfrm>
          <a:off x="77816" y="1332685"/>
          <a:ext cx="8978634" cy="4794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575">
                  <a:extLst>
                    <a:ext uri="{9D8B030D-6E8A-4147-A177-3AD203B41FA5}">
                      <a16:colId xmlns:a16="http://schemas.microsoft.com/office/drawing/2014/main" val="1023338680"/>
                    </a:ext>
                  </a:extLst>
                </a:gridCol>
                <a:gridCol w="1585609">
                  <a:extLst>
                    <a:ext uri="{9D8B030D-6E8A-4147-A177-3AD203B41FA5}">
                      <a16:colId xmlns:a16="http://schemas.microsoft.com/office/drawing/2014/main" val="1679785406"/>
                    </a:ext>
                  </a:extLst>
                </a:gridCol>
                <a:gridCol w="2281133">
                  <a:extLst>
                    <a:ext uri="{9D8B030D-6E8A-4147-A177-3AD203B41FA5}">
                      <a16:colId xmlns:a16="http://schemas.microsoft.com/office/drawing/2014/main" val="3112134209"/>
                    </a:ext>
                  </a:extLst>
                </a:gridCol>
                <a:gridCol w="666348">
                  <a:extLst>
                    <a:ext uri="{9D8B030D-6E8A-4147-A177-3AD203B41FA5}">
                      <a16:colId xmlns:a16="http://schemas.microsoft.com/office/drawing/2014/main" val="1645096218"/>
                    </a:ext>
                  </a:extLst>
                </a:gridCol>
                <a:gridCol w="1556425">
                  <a:extLst>
                    <a:ext uri="{9D8B030D-6E8A-4147-A177-3AD203B41FA5}">
                      <a16:colId xmlns:a16="http://schemas.microsoft.com/office/drawing/2014/main" val="3535034601"/>
                    </a:ext>
                  </a:extLst>
                </a:gridCol>
                <a:gridCol w="2266544">
                  <a:extLst>
                    <a:ext uri="{9D8B030D-6E8A-4147-A177-3AD203B41FA5}">
                      <a16:colId xmlns:a16="http://schemas.microsoft.com/office/drawing/2014/main" val="3905492098"/>
                    </a:ext>
                  </a:extLst>
                </a:gridCol>
              </a:tblGrid>
              <a:tr h="591862"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1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Toni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Zanette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10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Dr. Markus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Mierzwa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7214934"/>
                  </a:ext>
                </a:extLst>
              </a:tr>
              <a:tr h="55487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2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Uwe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Blättermann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11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Ursel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Oelrich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8331598"/>
                  </a:ext>
                </a:extLst>
              </a:tr>
              <a:tr h="55487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3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Walter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Bodenschatz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12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Marlis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Schwericke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7175319"/>
                  </a:ext>
                </a:extLst>
              </a:tr>
              <a:tr h="826142"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4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Anne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Gründer-Förster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13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Melanie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Reich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3447330"/>
                  </a:ext>
                </a:extLst>
              </a:tr>
              <a:tr h="591862"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5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Prof. Peter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Heeg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14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Jürgen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Sernau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4161671"/>
                  </a:ext>
                </a:extLst>
              </a:tr>
              <a:tr h="2959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6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Robin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Hembry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15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Ilse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Voigt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6154738"/>
                  </a:ext>
                </a:extLst>
              </a:tr>
              <a:tr h="2959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7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Carola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Ilschner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16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Richard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Weiß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5050757"/>
                  </a:ext>
                </a:extLst>
              </a:tr>
              <a:tr h="55487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8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Gerhard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Kapaun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17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Harald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Wolf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8400927"/>
                  </a:ext>
                </a:extLst>
              </a:tr>
              <a:tr h="2959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9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Sigrid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Krüger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18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>
                          <a:effectLst/>
                        </a:rPr>
                        <a:t>Inge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Würffel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508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1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I.Voigt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02C27-D3A4-456F-8322-A6587E4DD5F2}" type="slidenum">
              <a: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5589588"/>
            <a:ext cx="7194550" cy="719137"/>
          </a:xfrm>
        </p:spPr>
        <p:txBody>
          <a:bodyPr/>
          <a:lstStyle/>
          <a:p>
            <a:r>
              <a:rPr lang="de-DE" altLang="de-DE" sz="2400" i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1. Fachkundelehrgang 1993 - 1995</a:t>
            </a:r>
            <a:endParaRPr lang="de-DE" altLang="de-DE" sz="240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pic>
        <p:nvPicPr>
          <p:cNvPr id="11271" name="Picture 7" descr="93-0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6664325" cy="4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4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/>
          <a:lstStyle/>
          <a:p>
            <a:r>
              <a:rPr lang="de-DE" dirty="0"/>
              <a:t>Gemeinsame Bildungsarbeit von DGSV und SGSV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3926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de-DE" dirty="0"/>
              <a:t>Seit 1997 Etablierung der Lehrgänge SK, SK Endoskopie, FKI-III</a:t>
            </a:r>
          </a:p>
          <a:p>
            <a:pPr lvl="1">
              <a:lnSpc>
                <a:spcPct val="130000"/>
              </a:lnSpc>
            </a:pPr>
            <a:r>
              <a:rPr lang="de-DE" dirty="0"/>
              <a:t>60 anerkannte Bildungsstätten (Lehrgänge in über 90 Orten)</a:t>
            </a:r>
          </a:p>
          <a:p>
            <a:pPr lvl="1">
              <a:lnSpc>
                <a:spcPct val="130000"/>
              </a:lnSpc>
            </a:pPr>
            <a:r>
              <a:rPr lang="de-DE" dirty="0"/>
              <a:t>Lehrgänge für Aufbereitung von Medizinprodukten für</a:t>
            </a:r>
          </a:p>
          <a:p>
            <a:pPr lvl="2">
              <a:lnSpc>
                <a:spcPct val="130000"/>
              </a:lnSpc>
            </a:pPr>
            <a:r>
              <a:rPr lang="de-DE" dirty="0"/>
              <a:t>Zentrale </a:t>
            </a:r>
            <a:r>
              <a:rPr lang="de-DE" dirty="0" err="1"/>
              <a:t>Sterilgutversorgungsabteilungen</a:t>
            </a:r>
            <a:r>
              <a:rPr lang="de-DE" dirty="0"/>
              <a:t> (ZSVA)</a:t>
            </a:r>
          </a:p>
          <a:p>
            <a:pPr lvl="2">
              <a:lnSpc>
                <a:spcPct val="130000"/>
              </a:lnSpc>
            </a:pPr>
            <a:r>
              <a:rPr lang="de-DE" dirty="0"/>
              <a:t>Praxiskliniken und Medizinischen Versorgungszentren</a:t>
            </a:r>
          </a:p>
          <a:p>
            <a:pPr lvl="2">
              <a:lnSpc>
                <a:spcPct val="130000"/>
              </a:lnSpc>
            </a:pPr>
            <a:r>
              <a:rPr lang="de-DE" dirty="0"/>
              <a:t>Arzt- und Zahnarztpraxen</a:t>
            </a:r>
          </a:p>
          <a:p>
            <a:pPr lvl="2">
              <a:lnSpc>
                <a:spcPct val="130000"/>
              </a:lnSpc>
            </a:pPr>
            <a:r>
              <a:rPr lang="de-DE" dirty="0" err="1"/>
              <a:t>Endoskopieeinheiten</a:t>
            </a:r>
            <a:endParaRPr lang="de-DE" dirty="0"/>
          </a:p>
          <a:p>
            <a:pPr lvl="2">
              <a:lnSpc>
                <a:spcPct val="130000"/>
              </a:lnSpc>
            </a:pPr>
            <a:r>
              <a:rPr lang="de-DE" dirty="0" err="1"/>
              <a:t>Podologie</a:t>
            </a:r>
            <a:endParaRPr lang="de-DE" dirty="0"/>
          </a:p>
          <a:p>
            <a:pPr lvl="2">
              <a:lnSpc>
                <a:spcPct val="130000"/>
              </a:lnSpc>
            </a:pPr>
            <a:r>
              <a:rPr lang="de-DE" dirty="0"/>
              <a:t>Tätowierer und </a:t>
            </a:r>
            <a:r>
              <a:rPr lang="de-DE" dirty="0" err="1"/>
              <a:t>Piercer</a:t>
            </a:r>
          </a:p>
          <a:p>
            <a:pPr lvl="1">
              <a:lnSpc>
                <a:spcPct val="130000"/>
              </a:lnSpc>
            </a:pPr>
            <a:r>
              <a:rPr lang="de-DE" dirty="0"/>
              <a:t>Anerkennungsprozedere für Bildungsstätten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29375"/>
            <a:ext cx="1046197" cy="239713"/>
          </a:xfrm>
        </p:spPr>
        <p:txBody>
          <a:bodyPr/>
          <a:lstStyle/>
          <a:p>
            <a:r>
              <a:rPr lang="de-DE" dirty="0"/>
              <a:t>Folie </a:t>
            </a:r>
            <a:fld id="{BB6956A8-D7DD-644A-8F51-5258A9B7197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7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921625" cy="1009650"/>
          </a:xfrm>
        </p:spPr>
        <p:txBody>
          <a:bodyPr>
            <a:normAutofit/>
          </a:bodyPr>
          <a:lstStyle/>
          <a:p>
            <a:r>
              <a:rPr lang="de-DE" dirty="0"/>
              <a:t>Stellenwert der </a:t>
            </a:r>
            <a:br>
              <a:rPr lang="de-DE" dirty="0"/>
            </a:br>
            <a:r>
              <a:rPr lang="de-DE" dirty="0"/>
              <a:t>Qualifizierungsmaßnahmen DGSV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392613"/>
          </a:xfrm>
        </p:spPr>
        <p:txBody>
          <a:bodyPr>
            <a:normAutofit fontScale="92500"/>
          </a:bodyPr>
          <a:lstStyle/>
          <a:p>
            <a:r>
              <a:rPr lang="de-DE" dirty="0"/>
              <a:t>DGSV-Lehrgänge sind in Deutschland uneingeschränkt anerkannt</a:t>
            </a:r>
          </a:p>
          <a:p>
            <a:r>
              <a:rPr lang="de-DE" dirty="0"/>
              <a:t>Die Überwachungsbehörden (§ 26 MPG) verlangen</a:t>
            </a:r>
            <a:br>
              <a:rPr lang="de-DE" dirty="0"/>
            </a:br>
            <a:r>
              <a:rPr lang="de-DE" dirty="0"/>
              <a:t>den Nachweis der  Sachkenntnis (MPBetreibV) zur Aufbereitung </a:t>
            </a:r>
            <a:br>
              <a:rPr lang="de-DE" dirty="0"/>
            </a:br>
            <a:r>
              <a:rPr lang="de-DE" dirty="0"/>
              <a:t>von Medizinprodukten mit Hinweis auf DGSV</a:t>
            </a:r>
          </a:p>
          <a:p>
            <a:r>
              <a:rPr lang="de-DE" dirty="0"/>
              <a:t>KRINKO-/</a:t>
            </a:r>
            <a:r>
              <a:rPr lang="de-DE" dirty="0" err="1"/>
              <a:t>BfArM</a:t>
            </a:r>
            <a:r>
              <a:rPr lang="de-DE" dirty="0"/>
              <a:t>-Empfehlung zu den Anforderungen</a:t>
            </a:r>
            <a:br>
              <a:rPr lang="de-DE" dirty="0"/>
            </a:br>
            <a:r>
              <a:rPr lang="de-DE" dirty="0"/>
              <a:t>an die Hygiene bei der  Aufbereitung von Medizinprodukten </a:t>
            </a:r>
            <a:br>
              <a:rPr lang="de-DE" dirty="0"/>
            </a:br>
            <a:r>
              <a:rPr lang="de-DE" dirty="0"/>
              <a:t>verweist auf Inhalte der DGSV-Rahmenlehrpläne</a:t>
            </a:r>
          </a:p>
          <a:p>
            <a:r>
              <a:rPr lang="de-DE" dirty="0"/>
              <a:t>Hygieneverordnungen der Länder verweisen</a:t>
            </a:r>
            <a:br>
              <a:rPr lang="de-DE" dirty="0"/>
            </a:br>
            <a:r>
              <a:rPr lang="de-DE" dirty="0"/>
              <a:t>zum Teil auf DGSV</a:t>
            </a:r>
          </a:p>
          <a:p>
            <a:r>
              <a:rPr lang="de-DE" dirty="0"/>
              <a:t>standardisiert und multipliziert die fach- und </a:t>
            </a:r>
            <a:br>
              <a:rPr lang="de-DE" dirty="0"/>
            </a:br>
            <a:r>
              <a:rPr lang="de-DE" dirty="0"/>
              <a:t>sachgerechte Aufbereitungspraxis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29375"/>
            <a:ext cx="1046197" cy="239713"/>
          </a:xfrm>
        </p:spPr>
        <p:txBody>
          <a:bodyPr/>
          <a:lstStyle/>
          <a:p>
            <a:r>
              <a:rPr lang="de-DE"/>
              <a:t>Folie </a:t>
            </a:r>
            <a:fld id="{BB6956A8-D7DD-644A-8F51-5258A9B7197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7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6374" y="1910500"/>
            <a:ext cx="8648344" cy="3242614"/>
          </a:xfrm>
        </p:spPr>
        <p:txBody>
          <a:bodyPr>
            <a:normAutofit fontScale="90000"/>
          </a:bodyPr>
          <a:lstStyle/>
          <a:p>
            <a:r>
              <a:rPr lang="de-DE" dirty="0"/>
              <a:t>Heute: „Fachkraft für Medizinprodukteaufbereitung“ </a:t>
            </a:r>
            <a:br>
              <a:rPr lang="de-DE" dirty="0"/>
            </a:br>
            <a:r>
              <a:rPr lang="de-DE" dirty="0"/>
              <a:t>(FMA-DGSV)</a:t>
            </a:r>
            <a:br>
              <a:rPr lang="de-DE" dirty="0"/>
            </a:br>
            <a:r>
              <a:rPr lang="de-DE" dirty="0"/>
              <a:t>Start der Ausbildung mit 16 Teilnehmern am 01.11.2016 in Dortmund</a:t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6374" y="5538846"/>
            <a:ext cx="5768411" cy="1170009"/>
          </a:xfrm>
        </p:spPr>
        <p:txBody>
          <a:bodyPr>
            <a:normAutofit/>
          </a:bodyPr>
          <a:lstStyle/>
          <a:p>
            <a:r>
              <a:rPr lang="de-DE" sz="1400" dirty="0"/>
              <a:t>Maik Roitsch</a:t>
            </a:r>
            <a:br>
              <a:rPr lang="de-DE" sz="1400" dirty="0"/>
            </a:br>
            <a:r>
              <a:rPr lang="de-DE" sz="1400" dirty="0"/>
              <a:t>(Vorstandsvorsitzender DGSV e.V.)</a:t>
            </a:r>
          </a:p>
          <a:p>
            <a:r>
              <a:rPr lang="de-DE" sz="1400" dirty="0"/>
              <a:t>Vortrag 16. ZSVA-Hygieneforum Damp</a:t>
            </a:r>
          </a:p>
        </p:txBody>
      </p:sp>
    </p:spTree>
    <p:extLst>
      <p:ext uri="{BB962C8B-B14F-4D97-AF65-F5344CB8AC3E}">
        <p14:creationId xmlns:p14="http://schemas.microsoft.com/office/powerpoint/2010/main" val="12648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Änderung der MPBetreibV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Zum 01.01.2017 tritt die geänderte MPBetreibV in Kraft</a:t>
            </a:r>
          </a:p>
          <a:p>
            <a:pPr lvl="1"/>
            <a:r>
              <a:rPr lang="de-DE" dirty="0"/>
              <a:t>§ 8 – Aufbereitung von Medizinprodukten vormals §4</a:t>
            </a:r>
          </a:p>
          <a:p>
            <a:pPr lvl="1"/>
            <a:r>
              <a:rPr lang="de-DE" dirty="0"/>
              <a:t>Abs. 1 und 2 unverändert</a:t>
            </a:r>
          </a:p>
          <a:p>
            <a:pPr lvl="1"/>
            <a:r>
              <a:rPr lang="de-DE" dirty="0"/>
              <a:t>Abs. 3 (Zertifizierungspflicht) neu: „die </a:t>
            </a:r>
            <a:r>
              <a:rPr lang="de-DE" dirty="0">
                <a:highlight>
                  <a:srgbClr val="FFFF00"/>
                </a:highlight>
              </a:rPr>
              <a:t>entsprechend dieser Empfehlung</a:t>
            </a:r>
            <a:r>
              <a:rPr lang="de-DE" dirty="0"/>
              <a:t> vorzunehmende Zertifizierung“ (RKI/BfArM-Empfehlung)</a:t>
            </a:r>
          </a:p>
          <a:p>
            <a:pPr lvl="1"/>
            <a:r>
              <a:rPr lang="de-DE" dirty="0"/>
              <a:t>somit Ausnahmeregelung der RKI/BfArM-Empfehlung wieder nutzbar (konkrete Herstellerangabe Sterilisationsverfahren + Validierung vor Ort)</a:t>
            </a:r>
          </a:p>
          <a:p>
            <a:pPr lvl="1"/>
            <a:r>
              <a:rPr lang="de-DE" dirty="0"/>
              <a:t>Abs. 4 statt Bezug auf Vorschriften Instandhaltung nun eigene Regelung Qualifikation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ZSVA-Hygieneforum Damp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BB6956A8-D7DD-644A-8F51-5258A9B7197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4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Änderung der MPBetreibV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Vorschriften zur Aufbereitung, § 8 Abs. 4</a:t>
            </a:r>
          </a:p>
          <a:p>
            <a:r>
              <a:rPr lang="de-DE" dirty="0"/>
              <a:t>Betreiber: Beauftragung Personen, Betriebe, Einrichtungen mit Aufbereitung</a:t>
            </a:r>
          </a:p>
          <a:p>
            <a:r>
              <a:rPr lang="de-DE" dirty="0"/>
              <a:t>Erfüllung Voraussetzungen nach § 5 MPBetreibV hinsichtlich der Aufbereitung des jeweiligen Medizinprodukts inkl. Weisungsfreiheit hinsichtlich fachlicher Beurteilung</a:t>
            </a:r>
          </a:p>
          <a:p>
            <a:r>
              <a:rPr lang="de-DE" dirty="0"/>
              <a:t>statt Ausbildung Berücksichtigung Teilnahme an fachspezifischen Fortbildungsmaßnahmen</a:t>
            </a:r>
          </a:p>
          <a:p>
            <a:r>
              <a:rPr lang="de-DE" dirty="0"/>
              <a:t>gilt auch für qualifizierte Fachkräfte bei Validierung und Leistungsbeurteilung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ZSVA-Hygieneforum Damp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BB6956A8-D7DD-644A-8F51-5258A9B7197C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4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eltmarkt">
  <a:themeElements>
    <a:clrScheme name="Weltmarkt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Weltmarkt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eltmarkt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ltmarkt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mark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markt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markt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markt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ltmarkt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markt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407</Words>
  <Application>Microsoft Office PowerPoint</Application>
  <PresentationFormat>Bildschirmpräsentation (4:3)</PresentationFormat>
  <Paragraphs>133</Paragraphs>
  <Slides>12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Arial</vt:lpstr>
      <vt:lpstr>BatangChe</vt:lpstr>
      <vt:lpstr>Calibri</vt:lpstr>
      <vt:lpstr>Georgia</vt:lpstr>
      <vt:lpstr>Tahoma</vt:lpstr>
      <vt:lpstr>Times New Roman</vt:lpstr>
      <vt:lpstr>Trebuchet MS</vt:lpstr>
      <vt:lpstr>Wingdings</vt:lpstr>
      <vt:lpstr>Office-Design</vt:lpstr>
      <vt:lpstr>Weltmarkt</vt:lpstr>
      <vt:lpstr>DGSV®-1996 bis 2016</vt:lpstr>
      <vt:lpstr>    Hintergrundinformationen zur DGSV e.V.</vt:lpstr>
      <vt:lpstr>Gründungsmitglieder DGSV 1996</vt:lpstr>
      <vt:lpstr>1. Fachkundelehrgang 1993 - 1995</vt:lpstr>
      <vt:lpstr>Gemeinsame Bildungsarbeit von DGSV und SGSV</vt:lpstr>
      <vt:lpstr>Stellenwert der  Qualifizierungsmaßnahmen DGSV</vt:lpstr>
      <vt:lpstr>Heute: „Fachkraft für Medizinprodukteaufbereitung“  (FMA-DGSV) Start der Ausbildung mit 16 Teilnehmern am 01.11.2016 in Dortmund </vt:lpstr>
      <vt:lpstr>Änderung der MPBetreibV</vt:lpstr>
      <vt:lpstr>Änderung der MPBetreibV</vt:lpstr>
      <vt:lpstr>Neue Homepage</vt:lpstr>
      <vt:lpstr> </vt:lpstr>
      <vt:lpstr>Vielen Dank für Ihre Aufmerksamkeit!</vt:lpstr>
    </vt:vector>
  </TitlesOfParts>
  <Company>HYBETA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Christiaan Meijer</dc:creator>
  <cp:lastModifiedBy>Maik Roitsch</cp:lastModifiedBy>
  <cp:revision>22</cp:revision>
  <dcterms:created xsi:type="dcterms:W3CDTF">2013-07-12T19:37:08Z</dcterms:created>
  <dcterms:modified xsi:type="dcterms:W3CDTF">2016-10-22T06:11:14Z</dcterms:modified>
</cp:coreProperties>
</file>