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sldIdLst>
    <p:sldId id="271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2" r:id="rId32"/>
    <p:sldId id="303" r:id="rId33"/>
    <p:sldId id="304" r:id="rId34"/>
    <p:sldId id="305" r:id="rId35"/>
    <p:sldId id="306" r:id="rId36"/>
    <p:sldId id="260" r:id="rId37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CC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75" autoAdjust="0"/>
  </p:normalViewPr>
  <p:slideViewPr>
    <p:cSldViewPr>
      <p:cViewPr>
        <p:scale>
          <a:sx n="114" d="100"/>
          <a:sy n="114" d="100"/>
        </p:scale>
        <p:origin x="-91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12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85452F-B78B-4DB7-BF4D-5C8BDA2B94D2}" type="datetimeFigureOut">
              <a:rPr lang="de-DE" smtClean="0"/>
              <a:t>21.10.2016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33766-C0C2-4E5A-BEED-80FB1ED588F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0099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49200-1AF3-42CD-B041-37FB9070ADF0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5500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49200-1AF3-42CD-B041-37FB9070ADF0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8916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C0729-D865-43D8-9518-B6BBD622947F}" type="datetime1">
              <a:rPr lang="de-DE" smtClean="0"/>
              <a:t>21.10.2016</a:t>
            </a:fld>
            <a:endParaRPr 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736828" y="2708920"/>
            <a:ext cx="7772400" cy="1362075"/>
          </a:xfrm>
        </p:spPr>
        <p:txBody>
          <a:bodyPr anchor="t"/>
          <a:lstStyle>
            <a:lvl1pPr algn="l">
              <a:defRPr sz="4000" b="1" cap="all" baseline="0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736798" y="4077072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400" cap="none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Hier weiterführende Informationen</a:t>
            </a:r>
          </a:p>
          <a:p>
            <a:r>
              <a:rPr lang="de-DE" dirty="0" smtClean="0"/>
              <a:t>Oder Kontaktdaten eingeben</a:t>
            </a:r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50058" y="6259312"/>
            <a:ext cx="6480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Seite  </a:t>
            </a:r>
            <a:fld id="{28082D77-363D-4452-9511-61CD7744B33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9385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F49E-F403-43E2-80AE-22C35541EB87}" type="datetime1">
              <a:rPr lang="de-DE" smtClean="0"/>
              <a:t>21.10.2016</a:t>
            </a:fld>
            <a:endParaRPr 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736828" y="2708920"/>
            <a:ext cx="7772400" cy="1362075"/>
          </a:xfrm>
        </p:spPr>
        <p:txBody>
          <a:bodyPr anchor="t"/>
          <a:lstStyle>
            <a:lvl1pPr algn="l">
              <a:defRPr sz="4000" b="1" cap="all" baseline="0"/>
            </a:lvl1pPr>
          </a:lstStyle>
          <a:p>
            <a:r>
              <a:rPr lang="de-DE" dirty="0" smtClean="0"/>
              <a:t>Vielen dank für ihre Teilnahme</a:t>
            </a:r>
            <a:endParaRPr lang="de-DE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736798" y="4077072"/>
            <a:ext cx="3691186" cy="1500187"/>
          </a:xfrm>
        </p:spPr>
        <p:txBody>
          <a:bodyPr anchor="b">
            <a:normAutofit/>
          </a:bodyPr>
          <a:lstStyle>
            <a:lvl1pPr marL="0" indent="0">
              <a:buNone/>
              <a:defRPr sz="1600" cap="none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Max Mustermann</a:t>
            </a:r>
          </a:p>
          <a:p>
            <a:r>
              <a:rPr lang="de-DE" dirty="0" smtClean="0"/>
              <a:t>Städtisches Krankenhaus Kiel </a:t>
            </a:r>
            <a:r>
              <a:rPr lang="de-DE" dirty="0" err="1" smtClean="0"/>
              <a:t>Gmbh</a:t>
            </a:r>
            <a:endParaRPr lang="de-DE" dirty="0" smtClean="0"/>
          </a:p>
          <a:p>
            <a:r>
              <a:rPr lang="de-DE" dirty="0" smtClean="0"/>
              <a:t>Chemnitzstr.</a:t>
            </a:r>
          </a:p>
          <a:p>
            <a:r>
              <a:rPr lang="de-DE" dirty="0" smtClean="0"/>
              <a:t>12345 kiel</a:t>
            </a:r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4427984" y="4077072"/>
            <a:ext cx="4076393" cy="1500187"/>
          </a:xfrm>
        </p:spPr>
        <p:txBody>
          <a:bodyPr anchor="b">
            <a:normAutofit/>
          </a:bodyPr>
          <a:lstStyle>
            <a:lvl1pPr marL="0" indent="0" algn="r">
              <a:buNone/>
              <a:defRPr sz="1600" cap="none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Tel: 0431 1697-0</a:t>
            </a:r>
          </a:p>
          <a:p>
            <a:r>
              <a:rPr lang="de-DE" dirty="0" smtClean="0"/>
              <a:t>Fax: 0431 1697-4131</a:t>
            </a:r>
          </a:p>
          <a:p>
            <a:r>
              <a:rPr lang="de-DE" dirty="0" err="1" smtClean="0"/>
              <a:t>max.mustermann@krankenhaus-kiel.De</a:t>
            </a:r>
            <a:r>
              <a:rPr lang="de-DE" dirty="0" smtClean="0"/>
              <a:t> </a:t>
            </a:r>
          </a:p>
          <a:p>
            <a:r>
              <a:rPr lang="de-DE" dirty="0" smtClean="0"/>
              <a:t>www.Krankenhaus-kiel.De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50058" y="6259312"/>
            <a:ext cx="6480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Seite  </a:t>
            </a:r>
            <a:fld id="{28082D77-363D-4452-9511-61CD7744B33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0968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4pPr marL="1600200" indent="-228600">
              <a:buFont typeface="Arial" panose="020B0604020202020204" pitchFamily="34" charset="0"/>
              <a:buChar char="►"/>
              <a:defRPr/>
            </a:lvl4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A740-6FDD-4608-81D9-642667D456A8}" type="datetime1">
              <a:rPr lang="de-DE" smtClean="0"/>
              <a:t>21.10.2016</a:t>
            </a:fld>
            <a:endParaRPr lang="de-DE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50058" y="6259312"/>
            <a:ext cx="6480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Seite  </a:t>
            </a:r>
            <a:fld id="{28082D77-363D-4452-9511-61CD7744B33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6466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235A3-B171-437D-ABE9-28B4C00BC6C3}" type="datetime1">
              <a:rPr lang="de-DE" smtClean="0"/>
              <a:t>21.10.2016</a:t>
            </a:fld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50058" y="6259312"/>
            <a:ext cx="6480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Seite  </a:t>
            </a:r>
            <a:fld id="{28082D77-363D-4452-9511-61CD7744B33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1219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AC85-29B9-4860-80DE-C4EDFE79D6FB}" type="datetime1">
              <a:rPr lang="de-DE" smtClean="0"/>
              <a:t>21.10.2016</a:t>
            </a:fld>
            <a:endParaRPr lang="de-DE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050058" y="6259312"/>
            <a:ext cx="6480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Seite  </a:t>
            </a:r>
            <a:fld id="{28082D77-363D-4452-9511-61CD7744B33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9396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1556791"/>
            <a:ext cx="5111750" cy="456656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556792"/>
            <a:ext cx="3008313" cy="456937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B7259-6B6F-4519-AF80-0984D0D12D38}" type="datetime1">
              <a:rPr lang="de-DE" smtClean="0"/>
              <a:t>21.10.2016</a:t>
            </a:fld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6366357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50058" y="6259312"/>
            <a:ext cx="6480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Seite  </a:t>
            </a:r>
            <a:fld id="{28082D77-363D-4452-9511-61CD7744B33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1836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052735"/>
            <a:ext cx="5486400" cy="36748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4C03C-4F66-4B59-920F-51B1B7513C98}" type="datetime1">
              <a:rPr lang="de-DE" smtClean="0"/>
              <a:t>21.10.2016</a:t>
            </a:fld>
            <a:endParaRPr 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50058" y="6259312"/>
            <a:ext cx="6480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Seite  </a:t>
            </a:r>
            <a:fld id="{28082D77-363D-4452-9511-61CD7744B33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1364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3BA6-1C45-4457-82D7-C3C821F4A043}" type="datetime1">
              <a:rPr lang="de-DE" smtClean="0"/>
              <a:t>21.10.2016</a:t>
            </a:fld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50058" y="6259312"/>
            <a:ext cx="6480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Seite  </a:t>
            </a:r>
            <a:fld id="{28082D77-363D-4452-9511-61CD7744B33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1768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69D71-8023-4EDD-8A7C-6A2CEB9403E7}" type="datetime1">
              <a:rPr lang="de-DE" smtClean="0"/>
              <a:t>21.10.2016</a:t>
            </a:fld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50058" y="6259312"/>
            <a:ext cx="6480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Seite  </a:t>
            </a:r>
            <a:fld id="{28082D77-363D-4452-9511-61CD7744B33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1802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g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636635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67544" y="6256198"/>
            <a:ext cx="1090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035D4-C307-4F2E-B20C-B6DBBB55E399}" type="datetime1">
              <a:rPr lang="de-DE" smtClean="0"/>
              <a:pPr/>
              <a:t>21.10.2016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50058" y="6259312"/>
            <a:ext cx="6480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Seite  </a:t>
            </a:r>
            <a:fld id="{28082D77-363D-4452-9511-61CD7744B331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557" y="332656"/>
            <a:ext cx="1860613" cy="65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070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2" r:id="rId4"/>
    <p:sldLayoutId id="2147483653" r:id="rId5"/>
    <p:sldLayoutId id="2147483656" r:id="rId6"/>
    <p:sldLayoutId id="2147483657" r:id="rId7"/>
    <p:sldLayoutId id="2147483658" r:id="rId8"/>
    <p:sldLayoutId id="2147483659" r:id="rId9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800" b="1" kern="1200" cap="all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Tx/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6024" y="1484784"/>
            <a:ext cx="7772400" cy="2736304"/>
          </a:xfrm>
        </p:spPr>
        <p:txBody>
          <a:bodyPr>
            <a:normAutofit/>
          </a:bodyPr>
          <a:lstStyle/>
          <a:p>
            <a:pPr algn="ctr"/>
            <a:r>
              <a:rPr lang="de-DE" cap="none" dirty="0">
                <a:solidFill>
                  <a:prstClr val="black"/>
                </a:solidFill>
                <a:latin typeface="Calibri"/>
                <a:cs typeface="+mj-cs"/>
              </a:rPr>
              <a:t>Thema: </a:t>
            </a:r>
            <a:br>
              <a:rPr lang="de-DE" cap="none" dirty="0">
                <a:solidFill>
                  <a:prstClr val="black"/>
                </a:solidFill>
                <a:latin typeface="Calibri"/>
                <a:cs typeface="+mj-cs"/>
              </a:rPr>
            </a:br>
            <a:r>
              <a:rPr lang="de-DE" cap="none" dirty="0">
                <a:solidFill>
                  <a:prstClr val="black"/>
                </a:solidFill>
                <a:latin typeface="Calibri"/>
                <a:cs typeface="+mj-cs"/>
              </a:rPr>
              <a:t>Umsetzung der Übernahme einer Endoskopie Abteilung in die ZSVA- Praxisbericht</a:t>
            </a:r>
            <a:endParaRPr lang="de-DE" b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39552" y="4653136"/>
            <a:ext cx="6400800" cy="1752600"/>
          </a:xfrm>
        </p:spPr>
        <p:txBody>
          <a:bodyPr>
            <a:normAutofit/>
          </a:bodyPr>
          <a:lstStyle/>
          <a:p>
            <a:pPr algn="l"/>
            <a:r>
              <a:rPr lang="de-DE" sz="2800" dirty="0" smtClean="0"/>
              <a:t>Anja Demnick</a:t>
            </a:r>
          </a:p>
          <a:p>
            <a:pPr algn="l"/>
            <a:r>
              <a:rPr lang="de-DE" sz="2800" dirty="0" smtClean="0"/>
              <a:t>Teamleitung ZSVA, Städt. KH Kiel</a:t>
            </a:r>
          </a:p>
          <a:p>
            <a:pPr algn="l"/>
            <a:r>
              <a:rPr lang="de-DE" sz="2800" dirty="0" smtClean="0"/>
              <a:t>22.10.2016 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412136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 ist die Umsetzung gelaufen?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>
            <a:normAutofit/>
          </a:bodyPr>
          <a:lstStyle/>
          <a:p>
            <a:r>
              <a:rPr lang="de-DE" dirty="0" smtClean="0"/>
              <a:t>Planung, Beschaffung und Umbau – </a:t>
            </a:r>
          </a:p>
          <a:p>
            <a:pPr marL="0" indent="0">
              <a:buNone/>
            </a:pPr>
            <a:r>
              <a:rPr lang="de-DE" dirty="0" smtClean="0"/>
              <a:t>    2 Monaten Verzug</a:t>
            </a:r>
          </a:p>
          <a:p>
            <a:r>
              <a:rPr lang="de-DE" dirty="0" smtClean="0"/>
              <a:t>Inbetriebnahme </a:t>
            </a:r>
            <a:r>
              <a:rPr lang="de-DE" dirty="0"/>
              <a:t>durch </a:t>
            </a:r>
            <a:r>
              <a:rPr lang="de-DE" dirty="0" smtClean="0"/>
              <a:t>ZSVA ab 12/2012</a:t>
            </a:r>
          </a:p>
          <a:p>
            <a:r>
              <a:rPr lang="de-DE" dirty="0" smtClean="0"/>
              <a:t>Implementierung der Aufbereitung in die ZSVA – </a:t>
            </a:r>
          </a:p>
          <a:p>
            <a:pPr marL="0" indent="0">
              <a:buNone/>
            </a:pPr>
            <a:r>
              <a:rPr lang="de-DE" dirty="0"/>
              <a:t> </a:t>
            </a:r>
            <a:r>
              <a:rPr lang="de-DE" dirty="0" smtClean="0"/>
              <a:t>   Zeitplan um 3 Jahre verzögert </a:t>
            </a:r>
          </a:p>
          <a:p>
            <a:r>
              <a:rPr lang="de-DE" dirty="0" smtClean="0"/>
              <a:t>03/2016 komplett Implementiert</a:t>
            </a:r>
          </a:p>
          <a:p>
            <a:pPr marL="0" indent="0">
              <a:buNone/>
            </a:pPr>
            <a:r>
              <a:rPr lang="de-DE" dirty="0"/>
              <a:t>	</a:t>
            </a: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Insgesamt: 47 Monate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144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de-DE" dirty="0" smtClean="0"/>
              <a:t>Warum um 3 Jahre verzögert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69371"/>
          </a:xfrm>
        </p:spPr>
        <p:txBody>
          <a:bodyPr>
            <a:normAutofit/>
          </a:bodyPr>
          <a:lstStyle/>
          <a:p>
            <a:r>
              <a:rPr lang="de-DE" dirty="0" smtClean="0"/>
              <a:t>Mehrfacher Leitungswechsel in der ZSVA (keine Übergabe) auch ein Phase  </a:t>
            </a:r>
            <a:r>
              <a:rPr lang="de-DE" dirty="0" err="1" smtClean="0"/>
              <a:t>Leitunglos</a:t>
            </a:r>
            <a:endParaRPr lang="de-DE" dirty="0" smtClean="0"/>
          </a:p>
          <a:p>
            <a:r>
              <a:rPr lang="de-DE" dirty="0" smtClean="0"/>
              <a:t>Personalausfall </a:t>
            </a:r>
          </a:p>
          <a:p>
            <a:r>
              <a:rPr lang="de-DE" dirty="0" smtClean="0"/>
              <a:t>Probleme bei der „Bedienung“ vom RDGE -High Tech Maschinen</a:t>
            </a:r>
          </a:p>
          <a:p>
            <a:r>
              <a:rPr lang="de-DE" dirty="0" smtClean="0"/>
              <a:t>Unterschiedliche Aussagen von Hersteller-Schulung und Technikern</a:t>
            </a:r>
          </a:p>
          <a:p>
            <a:r>
              <a:rPr lang="de-DE" dirty="0" err="1" smtClean="0"/>
              <a:t>Beprobungen</a:t>
            </a:r>
            <a:r>
              <a:rPr lang="de-DE" dirty="0" smtClean="0"/>
              <a:t> und Proben waren positiv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350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>
            <a:normAutofit/>
          </a:bodyPr>
          <a:lstStyle/>
          <a:p>
            <a:r>
              <a:rPr lang="de-DE" dirty="0" smtClean="0"/>
              <a:t>Was ist genau passiert?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 smtClean="0"/>
              <a:t>Zeitraum: 12/2012- 06/2014</a:t>
            </a:r>
            <a:endParaRPr lang="de-DE" dirty="0"/>
          </a:p>
          <a:p>
            <a:r>
              <a:rPr lang="de-DE" dirty="0" smtClean="0"/>
              <a:t>Einweisung für Mitarbeiter nach Einbau</a:t>
            </a:r>
          </a:p>
          <a:p>
            <a:r>
              <a:rPr lang="de-DE" dirty="0"/>
              <a:t>T</a:t>
            </a:r>
            <a:r>
              <a:rPr lang="de-DE" dirty="0" smtClean="0"/>
              <a:t>ägl. Desinfektionsprogramm gefahren</a:t>
            </a:r>
          </a:p>
          <a:p>
            <a:r>
              <a:rPr lang="de-DE" dirty="0" smtClean="0"/>
              <a:t>RDGE startet das Desinfektionsprogramm nicht mehr- Fehlermeldung im Display- Stillstand!</a:t>
            </a:r>
          </a:p>
          <a:p>
            <a:r>
              <a:rPr lang="de-DE" dirty="0" smtClean="0"/>
              <a:t>Techniker Problem behoben, Einweisung Mitarbeiter- anders als bei der ersten Einweisung</a:t>
            </a:r>
          </a:p>
          <a:p>
            <a:r>
              <a:rPr lang="de-DE" dirty="0" smtClean="0"/>
              <a:t>Tägl. Desinfektionsprogramm </a:t>
            </a:r>
          </a:p>
          <a:p>
            <a:r>
              <a:rPr lang="de-DE" dirty="0"/>
              <a:t>RDGE startet das Desinfektionsprogramm nicht </a:t>
            </a:r>
            <a:r>
              <a:rPr lang="de-DE" dirty="0" smtClean="0"/>
              <a:t>mehr-Fehlermeldung im Display- </a:t>
            </a:r>
            <a:r>
              <a:rPr lang="de-DE" dirty="0"/>
              <a:t>Stillstand!</a:t>
            </a:r>
          </a:p>
          <a:p>
            <a:r>
              <a:rPr lang="de-DE" dirty="0"/>
              <a:t>Techniker Problem behoben, Einweisung </a:t>
            </a:r>
            <a:r>
              <a:rPr lang="de-DE" dirty="0" smtClean="0"/>
              <a:t>Mitarbeiter</a:t>
            </a:r>
            <a:endParaRPr lang="de-DE" dirty="0"/>
          </a:p>
          <a:p>
            <a:endParaRPr lang="de-DE" dirty="0" smtClean="0"/>
          </a:p>
          <a:p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21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6"/>
            <a:ext cx="8229600" cy="778099"/>
          </a:xfrm>
        </p:spPr>
        <p:txBody>
          <a:bodyPr>
            <a:normAutofit fontScale="90000"/>
          </a:bodyPr>
          <a:lstStyle/>
          <a:p>
            <a:r>
              <a:rPr lang="de-DE" dirty="0"/>
              <a:t>Zeitraum: 06/2014- heute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6166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 smtClean="0"/>
              <a:t>06/2014- 07/2014: Stillstand</a:t>
            </a:r>
          </a:p>
          <a:p>
            <a:pPr marL="0" indent="0">
              <a:buNone/>
            </a:pPr>
            <a:r>
              <a:rPr lang="de-DE" dirty="0" smtClean="0"/>
              <a:t>07/2014</a:t>
            </a:r>
            <a:r>
              <a:rPr lang="de-DE" dirty="0"/>
              <a:t>: Schulung von </a:t>
            </a:r>
            <a:r>
              <a:rPr lang="de-DE" dirty="0" smtClean="0"/>
              <a:t>Hersteller</a:t>
            </a:r>
          </a:p>
          <a:p>
            <a:pPr marL="0" indent="0">
              <a:buNone/>
            </a:pPr>
            <a:r>
              <a:rPr lang="de-DE" dirty="0" smtClean="0"/>
              <a:t>07/2014- 05/2015: Maschinendesinfektion</a:t>
            </a:r>
          </a:p>
          <a:p>
            <a:pPr marL="0" indent="0">
              <a:buNone/>
            </a:pPr>
            <a:r>
              <a:rPr lang="de-DE" dirty="0" smtClean="0"/>
              <a:t>03-05/2015: </a:t>
            </a:r>
            <a:r>
              <a:rPr lang="de-DE" dirty="0"/>
              <a:t>Aufbereitung in der  Abt. Endo- </a:t>
            </a:r>
            <a:r>
              <a:rPr lang="de-DE" dirty="0" smtClean="0"/>
              <a:t>Hilfestellung</a:t>
            </a:r>
          </a:p>
          <a:p>
            <a:pPr marL="0" indent="0">
              <a:buNone/>
            </a:pPr>
            <a:r>
              <a:rPr lang="de-DE" dirty="0" smtClean="0"/>
              <a:t>07/2015</a:t>
            </a:r>
            <a:r>
              <a:rPr lang="de-DE" dirty="0"/>
              <a:t>: Administratoren Schulung </a:t>
            </a: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05-11/2015: </a:t>
            </a:r>
            <a:r>
              <a:rPr lang="de-DE" dirty="0"/>
              <a:t>A</a:t>
            </a:r>
            <a:r>
              <a:rPr lang="de-DE" dirty="0" smtClean="0"/>
              <a:t>ufbereitung </a:t>
            </a:r>
            <a:r>
              <a:rPr lang="de-DE" dirty="0" err="1" smtClean="0"/>
              <a:t>Coloskope</a:t>
            </a:r>
            <a:r>
              <a:rPr lang="de-DE" dirty="0" smtClean="0"/>
              <a:t> und Gastroskope</a:t>
            </a:r>
          </a:p>
          <a:p>
            <a:pPr marL="0" indent="0">
              <a:buNone/>
            </a:pPr>
            <a:r>
              <a:rPr lang="de-DE" dirty="0" smtClean="0"/>
              <a:t>12/2015-02/2016: Maschinendesinfektion</a:t>
            </a:r>
          </a:p>
          <a:p>
            <a:pPr marL="0" indent="0">
              <a:buNone/>
            </a:pPr>
            <a:r>
              <a:rPr lang="de-DE" dirty="0" smtClean="0"/>
              <a:t>Seit 02/2016: Aufbereitung </a:t>
            </a:r>
            <a:r>
              <a:rPr lang="de-DE" dirty="0" err="1" smtClean="0"/>
              <a:t>Gatroskope</a:t>
            </a:r>
            <a:r>
              <a:rPr lang="de-DE" dirty="0" smtClean="0"/>
              <a:t> </a:t>
            </a:r>
            <a:r>
              <a:rPr lang="de-DE" dirty="0"/>
              <a:t>,</a:t>
            </a:r>
            <a:r>
              <a:rPr lang="de-DE" dirty="0" err="1" smtClean="0"/>
              <a:t>Coloskope</a:t>
            </a:r>
            <a:r>
              <a:rPr lang="de-DE" dirty="0" smtClean="0"/>
              <a:t>,</a:t>
            </a:r>
          </a:p>
          <a:p>
            <a:pPr marL="0" indent="0">
              <a:buNone/>
            </a:pPr>
            <a:r>
              <a:rPr lang="de-DE" dirty="0" err="1" smtClean="0"/>
              <a:t>Endosonografie</a:t>
            </a:r>
            <a:r>
              <a:rPr lang="de-DE" dirty="0" smtClean="0"/>
              <a:t> und </a:t>
            </a:r>
            <a:r>
              <a:rPr lang="de-DE" dirty="0" err="1" smtClean="0"/>
              <a:t>Duodenoskope</a:t>
            </a:r>
            <a:endParaRPr lang="de-DE" dirty="0"/>
          </a:p>
          <a:p>
            <a:pPr marL="0" indent="0">
              <a:buNone/>
            </a:pPr>
            <a:r>
              <a:rPr lang="de-DE" dirty="0" smtClean="0"/>
              <a:t>03/2016: Aufbereitung von </a:t>
            </a:r>
            <a:r>
              <a:rPr lang="de-DE" dirty="0" err="1" smtClean="0"/>
              <a:t>Bronchoskopen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12930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Was waren die Probleme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/>
          <a:lstStyle/>
          <a:p>
            <a:r>
              <a:rPr lang="de-DE" dirty="0" smtClean="0"/>
              <a:t>Zwischendurch kein fester Ansprechpartner  </a:t>
            </a:r>
          </a:p>
          <a:p>
            <a:r>
              <a:rPr lang="de-DE" dirty="0" smtClean="0"/>
              <a:t>Scan Blatt und Display lesen und verstehen</a:t>
            </a:r>
          </a:p>
          <a:p>
            <a:r>
              <a:rPr lang="de-DE" dirty="0" err="1" smtClean="0"/>
              <a:t>Higt</a:t>
            </a:r>
            <a:r>
              <a:rPr lang="de-DE" dirty="0" smtClean="0"/>
              <a:t> Tech Geräte- ZSVA Personal </a:t>
            </a:r>
          </a:p>
          <a:p>
            <a:r>
              <a:rPr lang="de-DE" dirty="0" smtClean="0"/>
              <a:t>Angst </a:t>
            </a:r>
            <a:r>
              <a:rPr lang="de-DE" dirty="0"/>
              <a:t>F</a:t>
            </a:r>
            <a:r>
              <a:rPr lang="de-DE" dirty="0" smtClean="0"/>
              <a:t>ehler zu machen </a:t>
            </a:r>
          </a:p>
          <a:p>
            <a:r>
              <a:rPr lang="de-DE" dirty="0" smtClean="0"/>
              <a:t>Fehlermeldung </a:t>
            </a:r>
            <a:r>
              <a:rPr lang="de-DE" dirty="0"/>
              <a:t>lesen und </a:t>
            </a:r>
            <a:r>
              <a:rPr lang="de-DE" dirty="0" smtClean="0"/>
              <a:t>verstehen- nachschlagen</a:t>
            </a:r>
            <a:endParaRPr lang="de-DE" dirty="0"/>
          </a:p>
          <a:p>
            <a:r>
              <a:rPr lang="de-DE" dirty="0" err="1" smtClean="0"/>
              <a:t>Biofilm</a:t>
            </a:r>
            <a:r>
              <a:rPr lang="de-DE" dirty="0" smtClean="0"/>
              <a:t> in der Maschine </a:t>
            </a:r>
          </a:p>
          <a:p>
            <a:r>
              <a:rPr lang="de-DE" dirty="0" smtClean="0"/>
              <a:t>Falsches </a:t>
            </a:r>
            <a:r>
              <a:rPr lang="de-DE" dirty="0"/>
              <a:t>Reinigungsmittel angeschlossen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723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 wurden die Probleme gelöst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r>
              <a:rPr lang="de-DE" dirty="0" smtClean="0"/>
              <a:t>Schulungen </a:t>
            </a:r>
            <a:r>
              <a:rPr lang="de-DE" dirty="0"/>
              <a:t>und  </a:t>
            </a:r>
            <a:r>
              <a:rPr lang="de-DE" dirty="0" smtClean="0"/>
              <a:t>Hilfestellung für die Mitarbeiter in alle Richtungen</a:t>
            </a:r>
          </a:p>
          <a:p>
            <a:r>
              <a:rPr lang="de-DE" dirty="0" smtClean="0"/>
              <a:t>Auseinandersetzen mit dem Thema</a:t>
            </a:r>
          </a:p>
          <a:p>
            <a:r>
              <a:rPr lang="de-DE" dirty="0" smtClean="0"/>
              <a:t>Ausschluss von eigenen Fehlern z.B. Labor</a:t>
            </a:r>
          </a:p>
          <a:p>
            <a:r>
              <a:rPr lang="de-DE" dirty="0" smtClean="0"/>
              <a:t>Termine mit Hersteller und </a:t>
            </a:r>
            <a:r>
              <a:rPr lang="de-DE" dirty="0"/>
              <a:t>V</a:t>
            </a:r>
            <a:r>
              <a:rPr lang="de-DE" dirty="0" smtClean="0"/>
              <a:t>ertreiber</a:t>
            </a:r>
          </a:p>
          <a:p>
            <a:r>
              <a:rPr lang="de-DE" dirty="0" err="1"/>
              <a:t>Alk</a:t>
            </a:r>
            <a:r>
              <a:rPr lang="de-DE" dirty="0"/>
              <a:t>. Reiniger für Maschinendesinfektion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863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An was müssen Sie vorweg Denken und Besprechen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71550" lvl="1" indent="-514350">
              <a:buAutoNum type="arabicPeriod"/>
            </a:pPr>
            <a:endParaRPr lang="de-DE" dirty="0" smtClean="0"/>
          </a:p>
          <a:p>
            <a:pPr marL="971550" lvl="1" indent="-514350">
              <a:buAutoNum type="arabicPeriod"/>
            </a:pPr>
            <a:endParaRPr lang="de-DE" dirty="0"/>
          </a:p>
          <a:p>
            <a:pPr marL="971550" lvl="1" indent="-514350">
              <a:buAutoNum type="arabicPeriod"/>
            </a:pPr>
            <a:r>
              <a:rPr lang="de-DE" dirty="0" smtClean="0"/>
              <a:t>An alles Rund um das Thema </a:t>
            </a:r>
          </a:p>
          <a:p>
            <a:pPr marL="971550" lvl="1" indent="-514350">
              <a:buAutoNum type="arabicPeriod"/>
            </a:pPr>
            <a:r>
              <a:rPr lang="de-DE" dirty="0" smtClean="0"/>
              <a:t>Veränderung im RDB</a:t>
            </a:r>
          </a:p>
          <a:p>
            <a:pPr marL="971550" lvl="1" indent="-514350">
              <a:buAutoNum type="arabicPeriod"/>
            </a:pPr>
            <a:r>
              <a:rPr lang="de-DE" dirty="0" smtClean="0"/>
              <a:t>Veränderung im Packbereich</a:t>
            </a:r>
          </a:p>
          <a:p>
            <a:pPr lvl="1">
              <a:buFont typeface="Arial" pitchFamily="34" charset="0"/>
              <a:buChar char="•"/>
            </a:pPr>
            <a:endParaRPr lang="de-DE" dirty="0"/>
          </a:p>
          <a:p>
            <a:pPr lvl="1">
              <a:buFont typeface="Arial" pitchFamily="34" charset="0"/>
              <a:buChar char="•"/>
            </a:pPr>
            <a:endParaRPr lang="de-DE" dirty="0" smtClean="0"/>
          </a:p>
          <a:p>
            <a:pPr lvl="1">
              <a:buFont typeface="Arial" pitchFamily="34" charset="0"/>
              <a:buChar char="•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14543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de-DE" sz="3100" dirty="0"/>
              <a:t>An alles Rund </a:t>
            </a:r>
            <a:r>
              <a:rPr lang="de-DE" sz="3100" dirty="0" smtClean="0"/>
              <a:t>um </a:t>
            </a:r>
            <a:r>
              <a:rPr lang="de-DE" sz="3100" dirty="0"/>
              <a:t>das Thema 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1844824"/>
            <a:ext cx="8229600" cy="4824536"/>
          </a:xfrm>
        </p:spPr>
        <p:txBody>
          <a:bodyPr>
            <a:normAutofit/>
          </a:bodyPr>
          <a:lstStyle/>
          <a:p>
            <a:pPr lvl="1">
              <a:buFont typeface="Arial" pitchFamily="34" charset="0"/>
              <a:buChar char="•"/>
            </a:pPr>
            <a:r>
              <a:rPr lang="de-DE" dirty="0"/>
              <a:t>Wie viele Endoskope außerhalb der Endoskopie</a:t>
            </a:r>
          </a:p>
          <a:p>
            <a:pPr lvl="1">
              <a:buFont typeface="Arial" pitchFamily="34" charset="0"/>
              <a:buChar char="•"/>
            </a:pPr>
            <a:r>
              <a:rPr lang="de-DE" dirty="0"/>
              <a:t>Laufwege </a:t>
            </a:r>
            <a:r>
              <a:rPr lang="de-DE" dirty="0" smtClean="0"/>
              <a:t>–Wer? </a:t>
            </a:r>
            <a:r>
              <a:rPr lang="de-DE" dirty="0"/>
              <a:t> </a:t>
            </a:r>
            <a:r>
              <a:rPr lang="de-DE" dirty="0" smtClean="0"/>
              <a:t>                                                      Bei uns die ZSVA (Umziehen u. Fahrstuhl)</a:t>
            </a:r>
          </a:p>
          <a:p>
            <a:pPr marL="457200" lvl="1" indent="0">
              <a:buNone/>
            </a:pPr>
            <a:r>
              <a:rPr lang="de-DE" dirty="0"/>
              <a:t> </a:t>
            </a:r>
            <a:r>
              <a:rPr lang="de-DE" dirty="0" smtClean="0"/>
              <a:t>   Rechnung:</a:t>
            </a:r>
          </a:p>
          <a:p>
            <a:pPr marL="457200" lvl="1" indent="0">
              <a:buNone/>
            </a:pPr>
            <a:r>
              <a:rPr lang="de-DE" dirty="0"/>
              <a:t> </a:t>
            </a:r>
            <a:r>
              <a:rPr lang="de-DE" dirty="0" smtClean="0"/>
              <a:t>   ca. 15x Tag </a:t>
            </a:r>
          </a:p>
          <a:p>
            <a:pPr marL="457200" lvl="1" indent="0">
              <a:buNone/>
            </a:pPr>
            <a:r>
              <a:rPr lang="de-DE" dirty="0"/>
              <a:t> </a:t>
            </a:r>
            <a:r>
              <a:rPr lang="de-DE" dirty="0" smtClean="0"/>
              <a:t>   ca. 10min pro Mal</a:t>
            </a:r>
          </a:p>
          <a:p>
            <a:pPr marL="457200" lvl="1" indent="0">
              <a:buNone/>
            </a:pPr>
            <a:r>
              <a:rPr lang="de-DE" dirty="0"/>
              <a:t> </a:t>
            </a:r>
            <a:r>
              <a:rPr lang="de-DE" dirty="0" smtClean="0"/>
              <a:t>   =  Tag 150min oder 2,5Std. </a:t>
            </a:r>
          </a:p>
          <a:p>
            <a:pPr marL="457200" lvl="1" indent="0">
              <a:buNone/>
            </a:pPr>
            <a:r>
              <a:rPr lang="de-DE" dirty="0" smtClean="0"/>
              <a:t>    =  Monat 3000min oder 50Std.</a:t>
            </a:r>
          </a:p>
          <a:p>
            <a:pPr marL="457200" lvl="1" indent="0">
              <a:buNone/>
            </a:pPr>
            <a:r>
              <a:rPr lang="de-DE" dirty="0"/>
              <a:t> </a:t>
            </a:r>
            <a:r>
              <a:rPr lang="de-DE" dirty="0" smtClean="0"/>
              <a:t>   =  Jahr  36000min oder 600Std.</a:t>
            </a:r>
          </a:p>
          <a:p>
            <a:pPr marL="457200" lvl="1" indent="0">
              <a:buNone/>
            </a:pPr>
            <a:r>
              <a:rPr lang="de-DE" dirty="0" smtClean="0"/>
              <a:t>        </a:t>
            </a:r>
            <a:endParaRPr lang="de-DE" dirty="0"/>
          </a:p>
          <a:p>
            <a:pPr marL="457200" lvl="1" indent="0">
              <a:buNone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067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endParaRPr lang="de-DE" dirty="0" smtClean="0"/>
          </a:p>
          <a:p>
            <a:pPr marL="342900" lvl="1" indent="-342900">
              <a:buFont typeface="Arial" pitchFamily="34" charset="0"/>
              <a:buChar char="•"/>
            </a:pPr>
            <a:r>
              <a:rPr lang="de-DE" dirty="0" smtClean="0"/>
              <a:t>Aufhängen </a:t>
            </a:r>
            <a:r>
              <a:rPr lang="de-DE" dirty="0"/>
              <a:t>der Endoskope 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de-DE" dirty="0" smtClean="0"/>
              <a:t>Dokumentationssystem </a:t>
            </a:r>
            <a:endParaRPr lang="de-DE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de-DE" dirty="0"/>
              <a:t>Chargenausdruck oder Etikett gehört in Patientenakte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de-DE" dirty="0" smtClean="0"/>
              <a:t>Schulung </a:t>
            </a:r>
            <a:r>
              <a:rPr lang="de-DE" dirty="0"/>
              <a:t>Mitarbeiter- Endoskope, RDGE und Sachkunde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de-DE" dirty="0" smtClean="0"/>
              <a:t>Personalaufstockung </a:t>
            </a:r>
            <a:r>
              <a:rPr lang="de-DE" dirty="0"/>
              <a:t>mit Arbeitszeiten </a:t>
            </a:r>
            <a:r>
              <a:rPr lang="de-DE" dirty="0" smtClean="0"/>
              <a:t>Veränderung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de-DE" dirty="0"/>
              <a:t>Ausfallkonzept – Manuelle Aufbereitung?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de-DE" dirty="0"/>
              <a:t>Chemie </a:t>
            </a:r>
          </a:p>
        </p:txBody>
      </p:sp>
    </p:spTree>
    <p:extLst>
      <p:ext uri="{BB962C8B-B14F-4D97-AF65-F5344CB8AC3E}">
        <p14:creationId xmlns:p14="http://schemas.microsoft.com/office/powerpoint/2010/main" val="152775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275630"/>
          </a:xfrm>
        </p:spPr>
        <p:txBody>
          <a:bodyPr>
            <a:normAutofit fontScale="90000"/>
          </a:bodyPr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16016" y="273050"/>
            <a:ext cx="3970784" cy="5853113"/>
          </a:xfrm>
        </p:spPr>
        <p:txBody>
          <a:bodyPr/>
          <a:lstStyle/>
          <a:p>
            <a:pPr marL="0" lvl="1" indent="0">
              <a:buNone/>
            </a:pPr>
            <a:endParaRPr lang="de-DE" dirty="0"/>
          </a:p>
          <a:p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457200" y="836712"/>
            <a:ext cx="4330824" cy="5289451"/>
          </a:xfrm>
        </p:spPr>
        <p:txBody>
          <a:bodyPr>
            <a:norm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de-DE" dirty="0">
                <a:solidFill>
                  <a:prstClr val="black"/>
                </a:solidFill>
              </a:rPr>
              <a:t>Durchspüllösung  200ml für Intensiv und </a:t>
            </a:r>
            <a:r>
              <a:rPr lang="de-DE" dirty="0" err="1">
                <a:solidFill>
                  <a:prstClr val="black"/>
                </a:solidFill>
              </a:rPr>
              <a:t>Anä</a:t>
            </a:r>
            <a:r>
              <a:rPr lang="de-DE" dirty="0">
                <a:solidFill>
                  <a:prstClr val="black"/>
                </a:solidFill>
              </a:rPr>
              <a:t>. (</a:t>
            </a:r>
            <a:r>
              <a:rPr lang="de-DE" dirty="0" smtClean="0">
                <a:solidFill>
                  <a:prstClr val="black"/>
                </a:solidFill>
              </a:rPr>
              <a:t>Haltbarkeit?)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444" y="1340768"/>
            <a:ext cx="2664296" cy="501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224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 smtClean="0"/>
              <a:t>Zu meiner Person: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Gelernte Gesundheits- und Krankenpflegerin</a:t>
            </a:r>
          </a:p>
          <a:p>
            <a:pPr marL="0" indent="0">
              <a:buNone/>
            </a:pPr>
            <a:r>
              <a:rPr lang="de-DE" dirty="0" smtClean="0"/>
              <a:t>5 Jahre im OP tätig gewesen</a:t>
            </a:r>
          </a:p>
          <a:p>
            <a:pPr marL="0" indent="0">
              <a:buNone/>
            </a:pPr>
            <a:r>
              <a:rPr lang="de-DE" dirty="0" smtClean="0"/>
              <a:t>Seit Juni 2014 in der ZSVA SKK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u="sng" dirty="0" smtClean="0"/>
              <a:t>SKK</a:t>
            </a:r>
          </a:p>
          <a:p>
            <a:pPr marL="0" indent="0">
              <a:buNone/>
            </a:pPr>
            <a:r>
              <a:rPr lang="de-DE" dirty="0" smtClean="0"/>
              <a:t>Akutkrankenhaus mit Schwerpunktversorgung</a:t>
            </a:r>
          </a:p>
          <a:p>
            <a:pPr marL="0" indent="0">
              <a:buNone/>
            </a:pPr>
            <a:r>
              <a:rPr lang="de-DE" dirty="0" smtClean="0"/>
              <a:t>Im Jahr 35.000 STE</a:t>
            </a:r>
          </a:p>
          <a:p>
            <a:pPr marL="0" indent="0">
              <a:buNone/>
            </a:pPr>
            <a:r>
              <a:rPr lang="de-DE" dirty="0" smtClean="0"/>
              <a:t>Davon 4800 STE Endoskope </a:t>
            </a:r>
          </a:p>
          <a:p>
            <a:pPr marL="0" indent="0">
              <a:buNone/>
            </a:pPr>
            <a:r>
              <a:rPr lang="de-DE" dirty="0" smtClean="0"/>
              <a:t>Im Monat 400 STE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246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347638"/>
          </a:xfrm>
        </p:spPr>
        <p:txBody>
          <a:bodyPr>
            <a:normAutofit fontScale="90000"/>
          </a:bodyPr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95936" y="273050"/>
            <a:ext cx="4690864" cy="5853113"/>
          </a:xfrm>
        </p:spPr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457200" y="836712"/>
            <a:ext cx="3322712" cy="5289451"/>
          </a:xfrm>
        </p:spPr>
        <p:txBody>
          <a:bodyPr/>
          <a:lstStyle/>
          <a:p>
            <a:pPr lvl="1" indent="-457200">
              <a:buFont typeface="Arial" pitchFamily="34" charset="0"/>
              <a:buChar char="•"/>
            </a:pPr>
            <a:r>
              <a:rPr lang="de-DE" sz="2400" dirty="0">
                <a:solidFill>
                  <a:prstClr val="black"/>
                </a:solidFill>
              </a:rPr>
              <a:t>Boxen und </a:t>
            </a:r>
            <a:r>
              <a:rPr lang="de-DE" sz="2400" dirty="0" smtClean="0">
                <a:solidFill>
                  <a:prstClr val="black"/>
                </a:solidFill>
              </a:rPr>
              <a:t>Wagen </a:t>
            </a:r>
            <a:r>
              <a:rPr lang="de-DE" sz="2400" dirty="0">
                <a:solidFill>
                  <a:prstClr val="black"/>
                </a:solidFill>
              </a:rPr>
              <a:t>säubern (Wo und Wer?)</a:t>
            </a:r>
          </a:p>
          <a:p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08720"/>
            <a:ext cx="3672408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778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Veränderung im RDB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de-DE" dirty="0" smtClean="0"/>
              <a:t>Zusatzmaterialien- Adapter, Schlitten, Bürsten, Handschuhe, Druckluft und Wasserpistole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de-DE" dirty="0"/>
              <a:t>Pflege und Reinigen- RDGE, Adapter, </a:t>
            </a:r>
            <a:r>
              <a:rPr lang="de-DE" dirty="0" smtClean="0"/>
              <a:t>Schlitten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de-DE" dirty="0" smtClean="0"/>
              <a:t>Für alle Zusatzmaterialien eine Ablagefläche im RDB</a:t>
            </a:r>
          </a:p>
          <a:p>
            <a:pPr marL="0" lvl="1" indent="0">
              <a:buNone/>
            </a:pPr>
            <a:endParaRPr lang="de-DE" dirty="0" smtClean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84984"/>
            <a:ext cx="7668344" cy="2947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526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88641"/>
            <a:ext cx="8229600" cy="6192688"/>
          </a:xfrm>
        </p:spPr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endParaRPr lang="de-DE" dirty="0" smtClean="0"/>
          </a:p>
          <a:p>
            <a:pPr marL="342900" lvl="1" indent="-342900">
              <a:buFont typeface="Arial" pitchFamily="34" charset="0"/>
              <a:buChar char="•"/>
            </a:pPr>
            <a:r>
              <a:rPr lang="de-DE" dirty="0" smtClean="0"/>
              <a:t>Tauchbecken </a:t>
            </a:r>
            <a:r>
              <a:rPr lang="de-DE" dirty="0"/>
              <a:t>(wie Tief?), Temperatur u</a:t>
            </a:r>
            <a:r>
              <a:rPr lang="de-DE" dirty="0" smtClean="0"/>
              <a:t>.</a:t>
            </a:r>
          </a:p>
          <a:p>
            <a:pPr marL="0" lvl="1" indent="0">
              <a:buNone/>
            </a:pPr>
            <a:r>
              <a:rPr lang="de-DE" dirty="0" smtClean="0"/>
              <a:t>     </a:t>
            </a:r>
            <a:r>
              <a:rPr lang="de-DE" dirty="0"/>
              <a:t>Dosierung für „Reiniger“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de-DE" dirty="0" smtClean="0"/>
              <a:t>Scan </a:t>
            </a:r>
            <a:r>
              <a:rPr lang="de-DE" dirty="0"/>
              <a:t>Blätter und Barcodelist </a:t>
            </a:r>
            <a:r>
              <a:rPr lang="de-DE" dirty="0" smtClean="0"/>
              <a:t>vorhanden/erstellen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de-DE" dirty="0"/>
          </a:p>
          <a:p>
            <a:pPr marL="342900" lvl="1" indent="-342900">
              <a:buFont typeface="Arial" pitchFamily="34" charset="0"/>
              <a:buChar char="•"/>
            </a:pPr>
            <a:endParaRPr lang="de-DE" dirty="0" smtClean="0"/>
          </a:p>
          <a:p>
            <a:pPr marL="342900" lvl="1" indent="-342900">
              <a:buFont typeface="Arial" pitchFamily="34" charset="0"/>
              <a:buChar char="•"/>
            </a:pPr>
            <a:endParaRPr lang="de-DE" dirty="0"/>
          </a:p>
          <a:p>
            <a:pPr marL="342900" lvl="1" indent="-342900">
              <a:buFont typeface="Arial" pitchFamily="34" charset="0"/>
              <a:buChar char="•"/>
            </a:pPr>
            <a:endParaRPr lang="de-DE" dirty="0" smtClean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9" y="2348880"/>
            <a:ext cx="3411140" cy="3780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348880"/>
            <a:ext cx="2736304" cy="38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193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r>
              <a:rPr lang="de-DE" dirty="0"/>
              <a:t>Ersatzmaterialien – Schläuche, Schlitten, Dichtungen, Adapter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de-DE" dirty="0"/>
              <a:t>Abwurf für die Bürsten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44824"/>
            <a:ext cx="3024336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517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Veränderung im Packbereich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44005"/>
            <a:ext cx="8229600" cy="3993307"/>
          </a:xfrm>
        </p:spPr>
        <p:txBody>
          <a:bodyPr/>
          <a:lstStyle/>
          <a:p>
            <a:pPr lvl="1">
              <a:buFont typeface="Arial" pitchFamily="34" charset="0"/>
              <a:buChar char="•"/>
            </a:pPr>
            <a:r>
              <a:rPr lang="de-DE" dirty="0" smtClean="0"/>
              <a:t>Med. Druckluft</a:t>
            </a:r>
          </a:p>
          <a:p>
            <a:pPr lvl="1">
              <a:buFont typeface="Arial" pitchFamily="34" charset="0"/>
              <a:buChar char="•"/>
            </a:pPr>
            <a:r>
              <a:rPr lang="de-DE" dirty="0" smtClean="0"/>
              <a:t>Scan-Blatt vorhanden</a:t>
            </a:r>
          </a:p>
          <a:p>
            <a:pPr lvl="1">
              <a:buFont typeface="Arial" pitchFamily="34" charset="0"/>
              <a:buChar char="•"/>
            </a:pPr>
            <a:r>
              <a:rPr lang="de-DE" dirty="0" smtClean="0"/>
              <a:t>Mitarbeiter Barcode erstellen</a:t>
            </a:r>
          </a:p>
          <a:p>
            <a:pPr lvl="1">
              <a:buFont typeface="Arial" pitchFamily="34" charset="0"/>
              <a:buChar char="•"/>
            </a:pPr>
            <a:r>
              <a:rPr lang="de-DE" dirty="0" smtClean="0"/>
              <a:t>Fusselfrei Tücher, Anschlüsse schwer zu lösen evtl. feucht</a:t>
            </a:r>
          </a:p>
          <a:p>
            <a:pPr lvl="1">
              <a:buFont typeface="Arial" pitchFamily="34" charset="0"/>
              <a:buChar char="•"/>
            </a:pPr>
            <a:r>
              <a:rPr lang="de-DE" dirty="0" smtClean="0"/>
              <a:t>Barcodes der Endoskope in Vordruck </a:t>
            </a:r>
          </a:p>
          <a:p>
            <a:pPr marL="457200" lvl="1" indent="0"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50497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7596336" cy="429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330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52736"/>
            <a:ext cx="6818429" cy="567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36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424936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926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6366357" cy="2434282"/>
          </a:xfrm>
        </p:spPr>
        <p:txBody>
          <a:bodyPr>
            <a:normAutofit/>
          </a:bodyPr>
          <a:lstStyle/>
          <a:p>
            <a:r>
              <a:rPr lang="de-DE" dirty="0" smtClean="0"/>
              <a:t>Was ich Ihnen mit auf den Weg geben möchte/Wichtig zu wissen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960440"/>
          </a:xfrm>
        </p:spPr>
        <p:txBody>
          <a:bodyPr>
            <a:normAutofit/>
          </a:bodyPr>
          <a:lstStyle/>
          <a:p>
            <a:pPr lvl="0"/>
            <a:endParaRPr lang="de-DE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de-DE" dirty="0" smtClean="0">
                <a:solidFill>
                  <a:prstClr val="black"/>
                </a:solidFill>
              </a:rPr>
              <a:t>Die 2 wichtigsten Faktoren:</a:t>
            </a:r>
          </a:p>
          <a:p>
            <a:pPr marL="0" lvl="0" indent="0">
              <a:buNone/>
            </a:pPr>
            <a:endParaRPr lang="de-DE" dirty="0">
              <a:solidFill>
                <a:prstClr val="black"/>
              </a:solidFill>
            </a:endParaRPr>
          </a:p>
          <a:p>
            <a:pPr lvl="0"/>
            <a:r>
              <a:rPr lang="de-DE" dirty="0" smtClean="0">
                <a:solidFill>
                  <a:prstClr val="black"/>
                </a:solidFill>
              </a:rPr>
              <a:t>Die </a:t>
            </a:r>
            <a:r>
              <a:rPr lang="de-DE" dirty="0">
                <a:solidFill>
                  <a:prstClr val="black"/>
                </a:solidFill>
              </a:rPr>
              <a:t>Kommunikation mit/unter allen Bereichen ist ein großer Schlüssel </a:t>
            </a:r>
            <a:endParaRPr lang="de-DE" dirty="0" smtClean="0"/>
          </a:p>
          <a:p>
            <a:r>
              <a:rPr lang="de-DE" dirty="0" smtClean="0"/>
              <a:t>Instrument zur Motivation</a:t>
            </a:r>
          </a:p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40169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pPr lvl="0"/>
            <a:r>
              <a:rPr lang="de-DE" dirty="0">
                <a:solidFill>
                  <a:prstClr val="black"/>
                </a:solidFill>
              </a:rPr>
              <a:t>Standzeiten- Wochenenddienst</a:t>
            </a:r>
          </a:p>
          <a:p>
            <a:pPr lvl="0"/>
            <a:r>
              <a:rPr lang="de-DE" dirty="0">
                <a:solidFill>
                  <a:prstClr val="black"/>
                </a:solidFill>
              </a:rPr>
              <a:t>Aufbereitungsablauf der </a:t>
            </a:r>
            <a:r>
              <a:rPr lang="de-DE" dirty="0" smtClean="0">
                <a:solidFill>
                  <a:prstClr val="black"/>
                </a:solidFill>
              </a:rPr>
              <a:t>Endoskopie </a:t>
            </a:r>
            <a:r>
              <a:rPr lang="de-DE" dirty="0">
                <a:solidFill>
                  <a:prstClr val="black"/>
                </a:solidFill>
              </a:rPr>
              <a:t>hinterfragen und ggf. ändern - Schulung</a:t>
            </a:r>
          </a:p>
          <a:p>
            <a:pPr lvl="0"/>
            <a:r>
              <a:rPr lang="de-DE" dirty="0">
                <a:solidFill>
                  <a:prstClr val="black"/>
                </a:solidFill>
              </a:rPr>
              <a:t>Mikrobiologische Überprüfung </a:t>
            </a:r>
          </a:p>
          <a:p>
            <a:pPr lvl="0"/>
            <a:r>
              <a:rPr lang="de-DE" dirty="0">
                <a:solidFill>
                  <a:prstClr val="black"/>
                </a:solidFill>
              </a:rPr>
              <a:t>Wöchentliche Aufbereitung (7-14Tage)- jede Abt. hat selber einen Plan</a:t>
            </a:r>
          </a:p>
          <a:p>
            <a:pPr lvl="0"/>
            <a:r>
              <a:rPr lang="de-DE" dirty="0">
                <a:solidFill>
                  <a:prstClr val="black"/>
                </a:solidFill>
              </a:rPr>
              <a:t>Bei </a:t>
            </a:r>
            <a:r>
              <a:rPr lang="de-DE" dirty="0" smtClean="0">
                <a:solidFill>
                  <a:prstClr val="black"/>
                </a:solidFill>
              </a:rPr>
              <a:t>Leihgeräten ist eine </a:t>
            </a:r>
            <a:r>
              <a:rPr lang="de-DE" dirty="0">
                <a:solidFill>
                  <a:prstClr val="black"/>
                </a:solidFill>
              </a:rPr>
              <a:t>Maschine „gesperrt“ muss eingelesen werden- Arbeitsplatz sollte im Büro angelegt sein </a:t>
            </a:r>
            <a:endParaRPr lang="de-DE" dirty="0" smtClean="0">
              <a:solidFill>
                <a:prstClr val="black"/>
              </a:solidFill>
            </a:endParaRPr>
          </a:p>
          <a:p>
            <a:pPr lvl="0"/>
            <a:r>
              <a:rPr lang="de-DE" dirty="0">
                <a:solidFill>
                  <a:prstClr val="black"/>
                </a:solidFill>
              </a:rPr>
              <a:t>Neubeschaffung vorher über ZSVA</a:t>
            </a:r>
          </a:p>
          <a:p>
            <a:pPr lvl="0"/>
            <a:endParaRPr lang="de-DE" sz="2900" dirty="0" smtClean="0">
              <a:solidFill>
                <a:prstClr val="black"/>
              </a:solidFill>
            </a:endParaRPr>
          </a:p>
          <a:p>
            <a:pPr lvl="0"/>
            <a:endParaRPr lang="de-DE" sz="29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de-DE" sz="2900" dirty="0">
              <a:solidFill>
                <a:prstClr val="black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62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endParaRPr lang="de-DE" dirty="0" smtClean="0"/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endParaRPr lang="de-DE" dirty="0" smtClean="0"/>
          </a:p>
          <a:p>
            <a:pPr marL="0" indent="0" algn="ctr">
              <a:buNone/>
            </a:pPr>
            <a:r>
              <a:rPr lang="de-DE" sz="2800" dirty="0" smtClean="0"/>
              <a:t>Warum die Übernahme in die ZSVA?</a:t>
            </a:r>
          </a:p>
          <a:p>
            <a:pPr marL="0" indent="0" algn="ctr">
              <a:buNone/>
            </a:pPr>
            <a:endParaRPr lang="de-DE" sz="2800" dirty="0"/>
          </a:p>
          <a:p>
            <a:pPr marL="0" indent="0" algn="ctr">
              <a:buNone/>
            </a:pPr>
            <a:r>
              <a:rPr lang="de-DE" sz="2800" dirty="0" smtClean="0"/>
              <a:t>Krankenhausleitung will eine zentrale Aufbereitung </a:t>
            </a:r>
          </a:p>
          <a:p>
            <a:pPr marL="0" indent="0" algn="ctr">
              <a:buNone/>
            </a:pPr>
            <a:r>
              <a:rPr lang="de-DE" sz="2800" dirty="0" smtClean="0"/>
              <a:t> Entscheidung wurde 2011 getroffen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67956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31614"/>
          </a:xfrm>
        </p:spPr>
        <p:txBody>
          <a:bodyPr>
            <a:normAutofit fontScale="90000"/>
          </a:bodyPr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457201" y="548680"/>
            <a:ext cx="2746648" cy="5577483"/>
          </a:xfrm>
        </p:spPr>
        <p:txBody>
          <a:bodyPr/>
          <a:lstStyle/>
          <a:p>
            <a:pPr marL="342900" lvl="0" indent="-342900">
              <a:buFont typeface="Arial" pitchFamily="34" charset="0"/>
              <a:buChar char="•"/>
            </a:pPr>
            <a:r>
              <a:rPr lang="de-DE" dirty="0" smtClean="0">
                <a:solidFill>
                  <a:prstClr val="black"/>
                </a:solidFill>
              </a:rPr>
              <a:t>Standard-           Bilder zum </a:t>
            </a:r>
            <a:r>
              <a:rPr lang="de-DE" dirty="0">
                <a:solidFill>
                  <a:prstClr val="black"/>
                </a:solidFill>
              </a:rPr>
              <a:t>Adaptieren und Vorreinigen</a:t>
            </a:r>
          </a:p>
          <a:p>
            <a:endParaRPr lang="de-DE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196" y="188640"/>
            <a:ext cx="5832648" cy="6311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812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5400600"/>
          </a:xfrm>
        </p:spPr>
        <p:txBody>
          <a:bodyPr>
            <a:normAutofit/>
          </a:bodyPr>
          <a:lstStyle/>
          <a:p>
            <a:r>
              <a:rPr lang="de-DE" dirty="0" smtClean="0"/>
              <a:t>Evtl. bei Endoskopen nach einigen </a:t>
            </a:r>
            <a:r>
              <a:rPr lang="de-DE" dirty="0"/>
              <a:t>Maschinendurchläufen Maschinenabbruch- </a:t>
            </a:r>
            <a:r>
              <a:rPr lang="de-DE" dirty="0" smtClean="0"/>
              <a:t>Warum?-Druck </a:t>
            </a:r>
            <a:r>
              <a:rPr lang="de-DE" dirty="0"/>
              <a:t>zu </a:t>
            </a:r>
            <a:r>
              <a:rPr lang="de-DE" dirty="0" smtClean="0"/>
              <a:t>hoch</a:t>
            </a:r>
          </a:p>
          <a:p>
            <a:r>
              <a:rPr lang="de-DE" dirty="0" smtClean="0"/>
              <a:t>Flexibles </a:t>
            </a:r>
            <a:r>
              <a:rPr lang="de-DE" dirty="0"/>
              <a:t>Endoskop- </a:t>
            </a:r>
            <a:r>
              <a:rPr lang="de-DE" dirty="0" smtClean="0"/>
              <a:t>Flexibler </a:t>
            </a:r>
            <a:r>
              <a:rPr lang="de-DE" dirty="0"/>
              <a:t>Druck wie liegt es im RDGE</a:t>
            </a:r>
          </a:p>
          <a:p>
            <a:r>
              <a:rPr lang="de-DE" dirty="0" smtClean="0"/>
              <a:t>Es </a:t>
            </a:r>
            <a:r>
              <a:rPr lang="de-DE" dirty="0"/>
              <a:t>gibt auch </a:t>
            </a:r>
            <a:r>
              <a:rPr lang="de-DE" dirty="0" smtClean="0"/>
              <a:t>andere MP </a:t>
            </a:r>
            <a:r>
              <a:rPr lang="de-DE" dirty="0"/>
              <a:t>die im RDGE aufzubereiten sind</a:t>
            </a:r>
          </a:p>
          <a:p>
            <a:r>
              <a:rPr lang="de-DE" dirty="0"/>
              <a:t>Evtl. Frühstart für </a:t>
            </a:r>
            <a:r>
              <a:rPr lang="de-DE" dirty="0" err="1" smtClean="0"/>
              <a:t>Maschindesinfektion</a:t>
            </a:r>
            <a:endParaRPr lang="de-DE" dirty="0" smtClean="0"/>
          </a:p>
          <a:p>
            <a:r>
              <a:rPr lang="de-DE" dirty="0" smtClean="0"/>
              <a:t>Wer spricht mit Techniker der Firma (Fehlerquelle)</a:t>
            </a:r>
            <a:endParaRPr lang="de-DE" dirty="0"/>
          </a:p>
          <a:p>
            <a:r>
              <a:rPr lang="de-DE" dirty="0"/>
              <a:t>Regelmäßige geplante Rücksprachen mit Endoskopie Abt.</a:t>
            </a:r>
          </a:p>
          <a:p>
            <a:endParaRPr lang="de-DE" sz="2900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547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31614"/>
          </a:xfrm>
        </p:spPr>
        <p:txBody>
          <a:bodyPr>
            <a:normAutofit fontScale="90000"/>
          </a:bodyPr>
          <a:lstStyle/>
          <a:p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half" idx="2"/>
          </p:nvPr>
        </p:nvSpPr>
        <p:spPr>
          <a:xfrm>
            <a:off x="457200" y="692696"/>
            <a:ext cx="3008313" cy="5433467"/>
          </a:xfrm>
        </p:spPr>
        <p:txBody>
          <a:bodyPr>
            <a:norm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de-DE" dirty="0" smtClean="0"/>
              <a:t>Aufbewahrung für Koffer</a:t>
            </a:r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60648"/>
            <a:ext cx="3888432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206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Verantwortliches Personal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 smtClean="0"/>
          </a:p>
          <a:p>
            <a:r>
              <a:rPr lang="de-DE" dirty="0" smtClean="0"/>
              <a:t>Sie benötigen sogenannte Administratoren:</a:t>
            </a:r>
            <a:r>
              <a:rPr lang="de-DE" dirty="0" smtClean="0"/>
              <a:t> </a:t>
            </a:r>
            <a:r>
              <a:rPr lang="de-DE" dirty="0" smtClean="0"/>
              <a:t>Einlesen v. </a:t>
            </a:r>
            <a:r>
              <a:rPr lang="de-DE" dirty="0" smtClean="0"/>
              <a:t>Endoskopen, Set-</a:t>
            </a:r>
            <a:r>
              <a:rPr lang="de-DE" dirty="0" err="1" smtClean="0"/>
              <a:t>Up</a:t>
            </a:r>
            <a:r>
              <a:rPr lang="de-DE" smtClean="0"/>
              <a:t>-Programm</a:t>
            </a:r>
            <a:endParaRPr lang="de-DE" dirty="0" smtClean="0"/>
          </a:p>
          <a:p>
            <a:r>
              <a:rPr lang="de-DE" dirty="0" smtClean="0"/>
              <a:t>Beschäftigung mit Maschinen z.B. welche Programmschritte sind angeschaltet und welche aus</a:t>
            </a:r>
          </a:p>
          <a:p>
            <a:r>
              <a:rPr lang="de-DE" dirty="0" smtClean="0"/>
              <a:t>Wartung und Validierung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790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6275040" cy="1728192"/>
          </a:xfrm>
        </p:spPr>
        <p:txBody>
          <a:bodyPr>
            <a:noAutofit/>
          </a:bodyPr>
          <a:lstStyle/>
          <a:p>
            <a:r>
              <a:rPr lang="de-DE" dirty="0"/>
              <a:t>Umsetzung der Übernahme einer Endoskopie Abteilung in die </a:t>
            </a:r>
            <a:r>
              <a:rPr lang="de-DE" dirty="0" smtClean="0"/>
              <a:t>ZSVA-Möglich?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3924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de-DE" dirty="0" smtClean="0"/>
          </a:p>
          <a:p>
            <a:pPr marL="0" indent="0" algn="ctr">
              <a:buNone/>
            </a:pPr>
            <a:r>
              <a:rPr lang="de-DE" dirty="0" smtClean="0"/>
              <a:t>Sie ist Möglich aber </a:t>
            </a:r>
          </a:p>
          <a:p>
            <a:pPr marL="0" indent="0" algn="ctr">
              <a:buNone/>
            </a:pPr>
            <a:endParaRPr lang="de-DE" dirty="0" smtClean="0"/>
          </a:p>
          <a:p>
            <a:pPr marL="0" indent="0" algn="ctr">
              <a:buNone/>
            </a:pPr>
            <a:r>
              <a:rPr lang="de-DE" sz="4000" dirty="0" smtClean="0"/>
              <a:t>Sie ist </a:t>
            </a:r>
            <a:r>
              <a:rPr lang="de-DE" sz="4000" dirty="0" smtClean="0"/>
              <a:t>praktisch </a:t>
            </a:r>
            <a:r>
              <a:rPr lang="de-DE" sz="4000" dirty="0" smtClean="0"/>
              <a:t>eine sehr </a:t>
            </a:r>
          </a:p>
          <a:p>
            <a:pPr marL="0" indent="0" algn="ctr">
              <a:buNone/>
            </a:pPr>
            <a:r>
              <a:rPr lang="de-DE" sz="4000" dirty="0" smtClean="0"/>
              <a:t>große Herausforderung im</a:t>
            </a:r>
          </a:p>
          <a:p>
            <a:pPr marL="0" indent="0" algn="ctr">
              <a:buNone/>
            </a:pPr>
            <a:r>
              <a:rPr lang="de-DE" sz="4000" dirty="0" smtClean="0"/>
              <a:t> „</a:t>
            </a:r>
            <a:r>
              <a:rPr lang="de-DE" sz="4000" dirty="0" smtClean="0"/>
              <a:t>Täglichen </a:t>
            </a:r>
            <a:r>
              <a:rPr lang="de-DE" sz="4000" dirty="0" smtClean="0"/>
              <a:t>Wahnsinn“</a:t>
            </a:r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379710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Sie wollen einen reibungslosen Übergang?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00600"/>
          </a:xfrm>
        </p:spPr>
        <p:txBody>
          <a:bodyPr>
            <a:normAutofit/>
          </a:bodyPr>
          <a:lstStyle/>
          <a:p>
            <a:endParaRPr lang="de-DE" dirty="0" smtClean="0"/>
          </a:p>
          <a:p>
            <a:r>
              <a:rPr lang="de-DE" dirty="0" smtClean="0"/>
              <a:t>Ordnen Sie es dem </a:t>
            </a:r>
            <a:r>
              <a:rPr lang="de-DE" dirty="0" err="1" smtClean="0"/>
              <a:t>Projektmanagment</a:t>
            </a:r>
            <a:r>
              <a:rPr lang="de-DE" dirty="0" smtClean="0"/>
              <a:t> zu -        </a:t>
            </a:r>
          </a:p>
          <a:p>
            <a:pPr marL="0" indent="0">
              <a:buNone/>
            </a:pPr>
            <a:r>
              <a:rPr lang="de-DE" dirty="0" smtClean="0"/>
              <a:t>     Sie benötigen Struktur </a:t>
            </a:r>
            <a:r>
              <a:rPr lang="de-DE" dirty="0"/>
              <a:t>und </a:t>
            </a:r>
            <a:r>
              <a:rPr lang="de-DE" dirty="0" smtClean="0"/>
              <a:t>Zeit</a:t>
            </a:r>
          </a:p>
          <a:p>
            <a:r>
              <a:rPr lang="de-DE" dirty="0" smtClean="0"/>
              <a:t>Stellen die ZSVA Leitung oder die ausgewählte Person dafür frei</a:t>
            </a:r>
          </a:p>
          <a:p>
            <a:r>
              <a:rPr lang="de-DE" dirty="0" smtClean="0"/>
              <a:t>Gewährleisten Sie, dass die freigestellte Person sich nicht mit anderen „Problemen“ beschäftigen muss</a:t>
            </a:r>
          </a:p>
          <a:p>
            <a:r>
              <a:rPr lang="de-DE" dirty="0" smtClean="0"/>
              <a:t>Vorher gab es nur 100% OP. </a:t>
            </a:r>
            <a:r>
              <a:rPr lang="de-DE" dirty="0"/>
              <a:t> </a:t>
            </a:r>
            <a:r>
              <a:rPr lang="de-DE" dirty="0" smtClean="0"/>
              <a:t> </a:t>
            </a:r>
          </a:p>
          <a:p>
            <a:pPr marL="0" indent="0">
              <a:buNone/>
            </a:pPr>
            <a:r>
              <a:rPr lang="de-DE" dirty="0"/>
              <a:t> </a:t>
            </a:r>
            <a:r>
              <a:rPr lang="de-DE" dirty="0" smtClean="0"/>
              <a:t>   Wie ist nun die Verteilung? </a:t>
            </a:r>
            <a:r>
              <a:rPr lang="de-DE" dirty="0"/>
              <a:t> </a:t>
            </a:r>
            <a:r>
              <a:rPr lang="de-DE" dirty="0" smtClean="0"/>
              <a:t>                                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 </a:t>
            </a:r>
            <a:r>
              <a:rPr lang="de-DE" dirty="0" smtClean="0"/>
              <a:t>   Wer kümmert sich um welchen Bereich?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162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736828" y="1484784"/>
            <a:ext cx="7772400" cy="2304257"/>
          </a:xfrm>
        </p:spPr>
        <p:txBody>
          <a:bodyPr>
            <a:normAutofit/>
          </a:bodyPr>
          <a:lstStyle/>
          <a:p>
            <a:r>
              <a:rPr lang="de-DE" dirty="0"/>
              <a:t>Vielen Dank für Ihre Aufmerksamkeit!</a:t>
            </a:r>
            <a:br>
              <a:rPr lang="de-DE" dirty="0"/>
            </a:b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 smtClean="0"/>
              <a:t>Anja Demnick</a:t>
            </a:r>
          </a:p>
          <a:p>
            <a:r>
              <a:rPr lang="de-DE" dirty="0" smtClean="0"/>
              <a:t>ZSVA-Leitung</a:t>
            </a:r>
          </a:p>
          <a:p>
            <a:r>
              <a:rPr lang="de-DE" dirty="0" smtClean="0"/>
              <a:t>Städtisches Krankenhaus Kiel GmbH</a:t>
            </a:r>
          </a:p>
          <a:p>
            <a:r>
              <a:rPr lang="de-DE" dirty="0" smtClean="0"/>
              <a:t>Chemnitzstr.33</a:t>
            </a:r>
          </a:p>
          <a:p>
            <a:r>
              <a:rPr lang="de-DE" dirty="0" smtClean="0"/>
              <a:t>24116 Kiel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de-DE" dirty="0" smtClean="0"/>
              <a:t>Tel: 0431 1697-1540</a:t>
            </a:r>
          </a:p>
          <a:p>
            <a:r>
              <a:rPr lang="de-DE" dirty="0"/>
              <a:t>a</a:t>
            </a:r>
            <a:r>
              <a:rPr lang="de-DE" dirty="0" smtClean="0"/>
              <a:t>nja.demnick@krankenhaus-kiel.de</a:t>
            </a:r>
          </a:p>
          <a:p>
            <a:r>
              <a:rPr lang="de-DE" dirty="0" smtClean="0"/>
              <a:t>www.krankenhaus-kiel.de</a:t>
            </a:r>
          </a:p>
        </p:txBody>
      </p:sp>
    </p:spTree>
    <p:extLst>
      <p:ext uri="{BB962C8B-B14F-4D97-AF65-F5344CB8AC3E}">
        <p14:creationId xmlns:p14="http://schemas.microsoft.com/office/powerpoint/2010/main" val="300591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dirty="0" smtClean="0"/>
          </a:p>
          <a:p>
            <a:pPr marL="0" indent="0" algn="ctr">
              <a:buNone/>
            </a:pPr>
            <a:r>
              <a:rPr lang="de-DE" dirty="0" smtClean="0"/>
              <a:t>Was ist/war an Veränderungen notwendig?</a:t>
            </a:r>
          </a:p>
          <a:p>
            <a:pPr marL="0" indent="0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sz="4000" b="1" dirty="0" smtClean="0"/>
              <a:t>Umbau der gesamten Abteilung </a:t>
            </a:r>
          </a:p>
          <a:p>
            <a:pPr marL="0" indent="0" algn="ctr">
              <a:buNone/>
            </a:pPr>
            <a:r>
              <a:rPr lang="de-DE" dirty="0" smtClean="0"/>
              <a:t>Verlagerung Aufenthaltsraum und Büro </a:t>
            </a:r>
            <a:endParaRPr lang="de-DE" dirty="0"/>
          </a:p>
          <a:p>
            <a:pPr marL="0" indent="0" algn="ctr">
              <a:buNone/>
            </a:pPr>
            <a:r>
              <a:rPr lang="de-DE" dirty="0" smtClean="0"/>
              <a:t>Vergrößerung der RDB</a:t>
            </a:r>
          </a:p>
          <a:p>
            <a:pPr marL="0" indent="0" algn="ctr">
              <a:buNone/>
            </a:pPr>
            <a:r>
              <a:rPr lang="de-DE" dirty="0" smtClean="0"/>
              <a:t>2 RDGE einbauen </a:t>
            </a:r>
          </a:p>
          <a:p>
            <a:pPr marL="0" indent="0">
              <a:buNone/>
            </a:pPr>
            <a:r>
              <a:rPr lang="de-DE" dirty="0" smtClean="0"/>
              <a:t>   </a:t>
            </a:r>
          </a:p>
          <a:p>
            <a:pPr>
              <a:buFontTx/>
              <a:buChar char="-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121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RDGE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63885"/>
            <a:ext cx="8229600" cy="5001419"/>
          </a:xfrm>
        </p:spPr>
        <p:txBody>
          <a:bodyPr>
            <a:normAutofit/>
          </a:bodyPr>
          <a:lstStyle/>
          <a:p>
            <a:pPr marL="0" indent="0" fontAlgn="t">
              <a:buNone/>
            </a:pPr>
            <a:endParaRPr lang="de-DE" dirty="0" smtClean="0"/>
          </a:p>
          <a:p>
            <a:pPr lvl="1">
              <a:buFontTx/>
              <a:buChar char="-"/>
            </a:pPr>
            <a:r>
              <a:rPr lang="de-DE" dirty="0" smtClean="0"/>
              <a:t>Welche Firmen gibt es?</a:t>
            </a:r>
          </a:p>
          <a:p>
            <a:pPr lvl="1">
              <a:buFontTx/>
              <a:buChar char="-"/>
            </a:pPr>
            <a:r>
              <a:rPr lang="de-DE" dirty="0" smtClean="0"/>
              <a:t>Welche Unterschiede können </a:t>
            </a:r>
            <a:r>
              <a:rPr lang="de-DE" dirty="0" err="1" smtClean="0"/>
              <a:t>RDGE´s</a:t>
            </a:r>
            <a:r>
              <a:rPr lang="de-DE" dirty="0" smtClean="0"/>
              <a:t> haben?</a:t>
            </a:r>
          </a:p>
          <a:p>
            <a:pPr marL="457200" lvl="1" indent="0">
              <a:buNone/>
            </a:pPr>
            <a:r>
              <a:rPr lang="de-DE" dirty="0" smtClean="0"/>
              <a:t>	Druckkammer</a:t>
            </a:r>
          </a:p>
          <a:p>
            <a:pPr marL="457200" lvl="1" indent="0">
              <a:buNone/>
            </a:pPr>
            <a:r>
              <a:rPr lang="de-DE" dirty="0"/>
              <a:t>	</a:t>
            </a:r>
            <a:r>
              <a:rPr lang="de-DE" dirty="0" smtClean="0"/>
              <a:t>Einzelkanalanschluss</a:t>
            </a:r>
          </a:p>
          <a:p>
            <a:pPr marL="457200" lvl="1" indent="0">
              <a:buNone/>
            </a:pPr>
            <a:r>
              <a:rPr lang="de-DE" dirty="0"/>
              <a:t>	</a:t>
            </a:r>
            <a:r>
              <a:rPr lang="de-DE" dirty="0" smtClean="0"/>
              <a:t>Einzelkanalanschluss mit Kanal-Durchgängigkeits- 	Überwachung</a:t>
            </a:r>
          </a:p>
          <a:p>
            <a:pPr marL="457200" lvl="1" indent="0">
              <a:buNone/>
            </a:pPr>
            <a:r>
              <a:rPr lang="de-DE" dirty="0" smtClean="0"/>
              <a:t>- Welche Chemie mit welcher Dosieranlage?</a:t>
            </a:r>
            <a:endParaRPr lang="de-DE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5033873"/>
              </p:ext>
            </p:extLst>
          </p:nvPr>
        </p:nvGraphicFramePr>
        <p:xfrm>
          <a:off x="1115616" y="7173416"/>
          <a:ext cx="6224243" cy="45259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02741"/>
                <a:gridCol w="3821502"/>
              </a:tblGrid>
              <a:tr h="1865786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marL="82380" marR="82380" marT="41190" marB="41190"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82380" marR="82380" marT="41190" marB="41190"/>
                </a:tc>
              </a:tr>
              <a:tr h="1330089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82380" marR="82380" marT="41190" marB="41190"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82380" marR="82380" marT="41190" marB="41190"/>
                </a:tc>
              </a:tr>
              <a:tr h="1330089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82380" marR="82380" marT="41190" marB="41190"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marL="82380" marR="82380" marT="41190" marB="4119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894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5040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u="sng" dirty="0"/>
              <a:t>Druckkammer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dirty="0" smtClean="0"/>
              <a:t>	</a:t>
            </a:r>
            <a:r>
              <a:rPr lang="de-DE" dirty="0"/>
              <a:t>Einfach in der Handhabung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Keine </a:t>
            </a:r>
            <a:r>
              <a:rPr lang="de-DE" dirty="0"/>
              <a:t>Adapter Notwendig</a:t>
            </a:r>
          </a:p>
          <a:p>
            <a:pPr marL="0" indent="0">
              <a:buNone/>
            </a:pPr>
            <a:r>
              <a:rPr lang="de-DE" dirty="0" smtClean="0"/>
              <a:t>	Allerdings unsichere Aufbereitung weil:</a:t>
            </a:r>
          </a:p>
          <a:p>
            <a:pPr marL="0" indent="0">
              <a:buNone/>
            </a:pPr>
            <a:r>
              <a:rPr lang="de-DE" dirty="0" smtClean="0"/>
              <a:t>	- Kein Einzelkanalanschluss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- Keine Kanalprüfung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- Wasser sucht sich den Weg des geringsten </a:t>
            </a:r>
          </a:p>
          <a:p>
            <a:pPr marL="0" indent="0">
              <a:buNone/>
            </a:pPr>
            <a:r>
              <a:rPr lang="de-DE" dirty="0"/>
              <a:t>	 </a:t>
            </a:r>
            <a:r>
              <a:rPr lang="de-DE" dirty="0" smtClean="0"/>
              <a:t> Wiederstandes</a:t>
            </a:r>
            <a:endParaRPr lang="de-DE" dirty="0"/>
          </a:p>
          <a:p>
            <a:pPr marL="0" indent="0">
              <a:buNone/>
            </a:pPr>
            <a:r>
              <a:rPr lang="de-DE" dirty="0" smtClean="0"/>
              <a:t>   </a:t>
            </a:r>
            <a:r>
              <a:rPr lang="de-DE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9948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u="sng" dirty="0"/>
              <a:t>Einzelkanal Anschluss</a:t>
            </a:r>
            <a:r>
              <a:rPr lang="de-CH" sz="3000" u="sng" dirty="0"/>
              <a:t/>
            </a:r>
            <a:br>
              <a:rPr lang="de-CH" sz="3000" u="sng" dirty="0"/>
            </a:br>
            <a:r>
              <a:rPr lang="de-DE" sz="3000" u="sng" dirty="0"/>
              <a:t/>
            </a:r>
            <a:br>
              <a:rPr lang="de-DE" sz="3000" u="sng" dirty="0"/>
            </a:br>
            <a:r>
              <a:rPr lang="de-DE" sz="3000" dirty="0"/>
              <a:t>	</a:t>
            </a:r>
            <a:r>
              <a:rPr lang="de-CH" dirty="0" smtClean="0"/>
              <a:t>Erhöhter </a:t>
            </a:r>
            <a:r>
              <a:rPr lang="de-CH" dirty="0"/>
              <a:t>Schulungsaufwand (Handling)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	</a:t>
            </a:r>
            <a:r>
              <a:rPr lang="de-CH" dirty="0"/>
              <a:t>Adapter </a:t>
            </a:r>
            <a:r>
              <a:rPr lang="de-CH" dirty="0" smtClean="0"/>
              <a:t>erforderlich durch	Einzelkanalanschluss</a:t>
            </a:r>
          </a:p>
          <a:p>
            <a:pPr marL="0" indent="0">
              <a:buNone/>
            </a:pPr>
            <a:r>
              <a:rPr lang="de-CH" dirty="0"/>
              <a:t>	</a:t>
            </a:r>
            <a:r>
              <a:rPr lang="de-CH" dirty="0" smtClean="0"/>
              <a:t>Allerdings unsichere Aufbereitung weil: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	</a:t>
            </a:r>
            <a:r>
              <a:rPr lang="de-DE" dirty="0" smtClean="0"/>
              <a:t>- </a:t>
            </a:r>
            <a:r>
              <a:rPr lang="de-CH" dirty="0" smtClean="0"/>
              <a:t>Keine </a:t>
            </a:r>
            <a:r>
              <a:rPr lang="de-CH" dirty="0"/>
              <a:t>Kanalprüfung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36295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pPr marL="0" indent="0" fontAlgn="t">
              <a:buNone/>
            </a:pPr>
            <a:r>
              <a:rPr lang="de-CH" u="sng" dirty="0" smtClean="0"/>
              <a:t>Einzelkanal </a:t>
            </a:r>
            <a:r>
              <a:rPr lang="de-CH" u="sng" dirty="0"/>
              <a:t>Adaption mit Kanal-Durchgängigkeits-Überwachung -</a:t>
            </a:r>
            <a:r>
              <a:rPr lang="de-CH" u="sng" dirty="0" smtClean="0"/>
              <a:t> </a:t>
            </a:r>
            <a:r>
              <a:rPr lang="de-CH" u="sng" dirty="0"/>
              <a:t>variabel </a:t>
            </a:r>
            <a:r>
              <a:rPr lang="de-CH" u="sng" dirty="0" smtClean="0"/>
              <a:t>einstellbar</a:t>
            </a:r>
          </a:p>
          <a:p>
            <a:pPr marL="0" indent="0" fontAlgn="t">
              <a:buNone/>
            </a:pPr>
            <a:endParaRPr lang="de-DE" u="sng" dirty="0"/>
          </a:p>
          <a:p>
            <a:pPr marL="0" indent="0" fontAlgn="t">
              <a:buNone/>
            </a:pPr>
            <a:r>
              <a:rPr lang="de-CH" dirty="0" smtClean="0"/>
              <a:t>	</a:t>
            </a:r>
            <a:r>
              <a:rPr lang="de-CH" dirty="0"/>
              <a:t>Erhöhter Schulungsaufwand (Handling)</a:t>
            </a:r>
            <a:endParaRPr lang="de-DE" dirty="0"/>
          </a:p>
          <a:p>
            <a:pPr marL="0" indent="0" fontAlgn="t">
              <a:buNone/>
            </a:pPr>
            <a:r>
              <a:rPr lang="de-CH" dirty="0"/>
              <a:t>	Individuelle Kalibrierung je nach </a:t>
            </a:r>
            <a:r>
              <a:rPr lang="de-CH" dirty="0" smtClean="0"/>
              <a:t>Endoskop</a:t>
            </a:r>
          </a:p>
          <a:p>
            <a:pPr marL="0" indent="0" fontAlgn="t">
              <a:buNone/>
            </a:pPr>
            <a:r>
              <a:rPr lang="de-CH" dirty="0"/>
              <a:t>	</a:t>
            </a:r>
            <a:r>
              <a:rPr lang="de-CH" dirty="0" smtClean="0"/>
              <a:t>Adapter </a:t>
            </a:r>
            <a:r>
              <a:rPr lang="de-CH" dirty="0"/>
              <a:t>erforderlich </a:t>
            </a:r>
            <a:r>
              <a:rPr lang="de-CH" dirty="0" smtClean="0"/>
              <a:t>durch 	Einzelkanalanschluss mit</a:t>
            </a:r>
          </a:p>
          <a:p>
            <a:pPr marL="0" indent="0" fontAlgn="t">
              <a:buNone/>
            </a:pPr>
            <a:r>
              <a:rPr lang="de-CH" dirty="0" smtClean="0"/>
              <a:t>	Kanaltrennung</a:t>
            </a:r>
            <a:endParaRPr lang="de-CH" dirty="0"/>
          </a:p>
          <a:p>
            <a:pPr marL="0" indent="0" fontAlgn="t">
              <a:buNone/>
            </a:pPr>
            <a:r>
              <a:rPr lang="de-CH" dirty="0" smtClean="0"/>
              <a:t>   	Allerdings sichere Aufbereitung weil:</a:t>
            </a:r>
            <a:endParaRPr lang="de-DE" dirty="0"/>
          </a:p>
          <a:p>
            <a:pPr marL="0" indent="0" fontAlgn="t">
              <a:buNone/>
            </a:pPr>
            <a:r>
              <a:rPr lang="de-CH" dirty="0" smtClean="0"/>
              <a:t>	- Einzelkanalüberwachung mit Erkennung von</a:t>
            </a:r>
            <a:endParaRPr lang="de-DE" dirty="0"/>
          </a:p>
          <a:p>
            <a:pPr marL="0" indent="0" fontAlgn="t">
              <a:buNone/>
            </a:pPr>
            <a:r>
              <a:rPr lang="de-CH" dirty="0" smtClean="0"/>
              <a:t>	   Teilblockaden </a:t>
            </a:r>
            <a:endParaRPr lang="de-DE" dirty="0"/>
          </a:p>
          <a:p>
            <a:pPr marL="0" indent="0" fontAlgn="t">
              <a:buNone/>
            </a:pPr>
            <a:r>
              <a:rPr lang="de-CH" dirty="0" smtClean="0"/>
              <a:t>	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645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 war der Ablauf geplant?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>
            <a:normAutofit/>
          </a:bodyPr>
          <a:lstStyle/>
          <a:p>
            <a:r>
              <a:rPr lang="de-DE" dirty="0" smtClean="0"/>
              <a:t>Vorplanung mit Kostenschätzung (3 Monate)</a:t>
            </a:r>
          </a:p>
          <a:p>
            <a:r>
              <a:rPr lang="de-DE" dirty="0" smtClean="0"/>
              <a:t>Ausschreibung und Beschaffung der </a:t>
            </a:r>
            <a:r>
              <a:rPr lang="de-DE" dirty="0" err="1" smtClean="0"/>
              <a:t>RDGE´s</a:t>
            </a:r>
            <a:r>
              <a:rPr lang="de-DE" dirty="0" smtClean="0"/>
              <a:t> (3 Monate)</a:t>
            </a:r>
          </a:p>
          <a:p>
            <a:r>
              <a:rPr lang="de-DE" dirty="0" smtClean="0"/>
              <a:t>Umbau der ZSVA (1 Monat)</a:t>
            </a:r>
          </a:p>
          <a:p>
            <a:r>
              <a:rPr lang="de-DE" dirty="0" err="1" smtClean="0"/>
              <a:t>Sukkzessive</a:t>
            </a:r>
            <a:r>
              <a:rPr lang="de-DE" dirty="0" smtClean="0"/>
              <a:t> Implementierung der Aufbereitung (4 Monate)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Insgesamt: 11 Monate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8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865_skk_ppt_vorlage_2014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865_skk_ppt_vorlage_2014</Template>
  <TotalTime>0</TotalTime>
  <Words>915</Words>
  <Application>Microsoft Office PowerPoint</Application>
  <PresentationFormat>Bildschirmpräsentation (4:3)</PresentationFormat>
  <Paragraphs>219</Paragraphs>
  <Slides>36</Slides>
  <Notes>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37" baseType="lpstr">
      <vt:lpstr>865_skk_ppt_vorlage_2014</vt:lpstr>
      <vt:lpstr>Thema:  Umsetzung der Übernahme einer Endoskopie Abteilung in die ZSVA- Praxisbericht</vt:lpstr>
      <vt:lpstr>PowerPoint-Präsentation</vt:lpstr>
      <vt:lpstr>PowerPoint-Präsentation</vt:lpstr>
      <vt:lpstr>PowerPoint-Präsentation</vt:lpstr>
      <vt:lpstr>RDGE</vt:lpstr>
      <vt:lpstr>PowerPoint-Präsentation</vt:lpstr>
      <vt:lpstr>PowerPoint-Präsentation</vt:lpstr>
      <vt:lpstr>PowerPoint-Präsentation</vt:lpstr>
      <vt:lpstr>Wie war der Ablauf geplant?</vt:lpstr>
      <vt:lpstr>Wie ist die Umsetzung gelaufen?</vt:lpstr>
      <vt:lpstr>Warum um 3 Jahre verzögert</vt:lpstr>
      <vt:lpstr>Was ist genau passiert?</vt:lpstr>
      <vt:lpstr>Zeitraum: 06/2014- heute </vt:lpstr>
      <vt:lpstr>Was waren die Probleme </vt:lpstr>
      <vt:lpstr>Wie wurden die Probleme gelöst</vt:lpstr>
      <vt:lpstr>An was müssen Sie vorweg Denken und Besprechen</vt:lpstr>
      <vt:lpstr>An alles Rund um das Thema  </vt:lpstr>
      <vt:lpstr>PowerPoint-Präsentation</vt:lpstr>
      <vt:lpstr>PowerPoint-Präsentation</vt:lpstr>
      <vt:lpstr>PowerPoint-Präsentation</vt:lpstr>
      <vt:lpstr>Veränderung im RDB</vt:lpstr>
      <vt:lpstr>PowerPoint-Präsentation</vt:lpstr>
      <vt:lpstr>PowerPoint-Präsentation</vt:lpstr>
      <vt:lpstr>Veränderung im Packbereich</vt:lpstr>
      <vt:lpstr>PowerPoint-Präsentation</vt:lpstr>
      <vt:lpstr>PowerPoint-Präsentation</vt:lpstr>
      <vt:lpstr>PowerPoint-Präsentation</vt:lpstr>
      <vt:lpstr>Was ich Ihnen mit auf den Weg geben möchte/Wichtig zu wissen</vt:lpstr>
      <vt:lpstr>PowerPoint-Präsentation</vt:lpstr>
      <vt:lpstr>PowerPoint-Präsentation</vt:lpstr>
      <vt:lpstr>PowerPoint-Präsentation</vt:lpstr>
      <vt:lpstr>PowerPoint-Präsentation</vt:lpstr>
      <vt:lpstr>Verantwortliches Personal</vt:lpstr>
      <vt:lpstr>Umsetzung der Übernahme einer Endoskopie Abteilung in die ZSVA-Möglich?</vt:lpstr>
      <vt:lpstr>Sie wollen einen reibungslosen Übergang?</vt:lpstr>
      <vt:lpstr>Vielen Dank für Ihre Aufmerksamkeit! </vt:lpstr>
    </vt:vector>
  </TitlesOfParts>
  <Company>Städtisches Krankenhaus Kiel GmbH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Thema:  Umsetzung der Übernahme einer Endoskopie Abteilung in die ZSVA- Praxisbericht</dc:title>
  <dc:creator>Demnick, Anja</dc:creator>
  <cp:lastModifiedBy>Demnick, Anja</cp:lastModifiedBy>
  <cp:revision>4</cp:revision>
  <cp:lastPrinted>2013-08-13T08:42:26Z</cp:lastPrinted>
  <dcterms:created xsi:type="dcterms:W3CDTF">2016-10-14T10:05:31Z</dcterms:created>
  <dcterms:modified xsi:type="dcterms:W3CDTF">2016-10-21T08:21:01Z</dcterms:modified>
</cp:coreProperties>
</file>