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3" r:id="rId3"/>
    <p:sldId id="304" r:id="rId4"/>
    <p:sldId id="258" r:id="rId5"/>
    <p:sldId id="259" r:id="rId6"/>
    <p:sldId id="260" r:id="rId7"/>
    <p:sldId id="262" r:id="rId8"/>
    <p:sldId id="263" r:id="rId9"/>
    <p:sldId id="297" r:id="rId10"/>
    <p:sldId id="293" r:id="rId11"/>
    <p:sldId id="294" r:id="rId12"/>
    <p:sldId id="290" r:id="rId13"/>
    <p:sldId id="298" r:id="rId14"/>
    <p:sldId id="264" r:id="rId15"/>
    <p:sldId id="309" r:id="rId16"/>
    <p:sldId id="296" r:id="rId17"/>
    <p:sldId id="311" r:id="rId18"/>
    <p:sldId id="265" r:id="rId19"/>
    <p:sldId id="272" r:id="rId20"/>
    <p:sldId id="287" r:id="rId21"/>
    <p:sldId id="266" r:id="rId22"/>
    <p:sldId id="271" r:id="rId23"/>
    <p:sldId id="270" r:id="rId24"/>
    <p:sldId id="288" r:id="rId25"/>
    <p:sldId id="267" r:id="rId26"/>
    <p:sldId id="268" r:id="rId27"/>
    <p:sldId id="273" r:id="rId28"/>
    <p:sldId id="274" r:id="rId29"/>
    <p:sldId id="295" r:id="rId30"/>
    <p:sldId id="291" r:id="rId31"/>
    <p:sldId id="299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300" r:id="rId41"/>
    <p:sldId id="301" r:id="rId42"/>
    <p:sldId id="312" r:id="rId43"/>
    <p:sldId id="302" r:id="rId44"/>
    <p:sldId id="283" r:id="rId4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793" userDrawn="1">
          <p15:clr>
            <a:srgbClr val="A4A3A4"/>
          </p15:clr>
        </p15:guide>
        <p15:guide id="3" orient="horz" pos="41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ke Carter" initials="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6E"/>
    <a:srgbClr val="99FFCC"/>
    <a:srgbClr val="00A078"/>
    <a:srgbClr val="005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504" autoAdjust="0"/>
  </p:normalViewPr>
  <p:slideViewPr>
    <p:cSldViewPr snapToGrid="0" snapToObjects="1">
      <p:cViewPr varScale="1">
        <p:scale>
          <a:sx n="73" d="100"/>
          <a:sy n="73" d="100"/>
        </p:scale>
        <p:origin x="418" y="62"/>
      </p:cViewPr>
      <p:guideLst>
        <p:guide orient="horz" pos="2069"/>
        <p:guide pos="793"/>
        <p:guide orient="horz" pos="41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51015249252708E-3"/>
          <c:y val="0"/>
          <c:w val="0.96536796107527401"/>
          <c:h val="0.9433281698548460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9-4333-AA20-0DCC8F20977A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Sheet1!$C$3</c:f>
              <c:numCache>
                <c:formatCode>General</c:formatCode>
                <c:ptCount val="1"/>
                <c:pt idx="0">
                  <c:v>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9-4333-AA20-0DCC8F20977A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Sheet1!$D$3</c:f>
              <c:numCache>
                <c:formatCode>General</c:formatCode>
                <c:ptCount val="1"/>
                <c:pt idx="0">
                  <c:v>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A9-4333-AA20-0DCC8F20977A}"/>
            </c:ext>
          </c:extLst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Sheet1!$E$3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9-4333-AA20-0DCC8F20977A}"/>
            </c:ext>
          </c:extLst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Sheet1!$F$3</c:f>
              <c:numCache>
                <c:formatCode>General</c:formatCode>
                <c:ptCount val="1"/>
                <c:pt idx="0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9-4333-AA20-0DCC8F20977A}"/>
            </c:ext>
          </c:extLst>
        </c:ser>
        <c:ser>
          <c:idx val="5"/>
          <c:order val="5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Sheet1!$G$3</c:f>
              <c:numCache>
                <c:formatCode>General</c:formatCode>
                <c:ptCount val="1"/>
                <c:pt idx="0">
                  <c:v>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A9-4333-AA20-0DCC8F20977A}"/>
            </c:ext>
          </c:extLst>
        </c:ser>
        <c:ser>
          <c:idx val="6"/>
          <c:order val="6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Sheet1!$H$3</c:f>
              <c:numCache>
                <c:formatCode>General</c:formatCode>
                <c:ptCount val="1"/>
                <c:pt idx="0">
                  <c:v>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A9-4333-AA20-0DCC8F20977A}"/>
            </c:ext>
          </c:extLst>
        </c:ser>
        <c:ser>
          <c:idx val="7"/>
          <c:order val="7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Sheet1!$I$3</c:f>
              <c:numCache>
                <c:formatCode>General</c:formatCode>
                <c:ptCount val="1"/>
                <c:pt idx="0">
                  <c:v>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A9-4333-AA20-0DCC8F20977A}"/>
            </c:ext>
          </c:extLst>
        </c:ser>
        <c:ser>
          <c:idx val="8"/>
          <c:order val="8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Sheet1!$J$3</c:f>
              <c:numCache>
                <c:formatCode>General</c:formatCode>
                <c:ptCount val="1"/>
                <c:pt idx="0">
                  <c:v>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A9-4333-AA20-0DCC8F20977A}"/>
            </c:ext>
          </c:extLst>
        </c:ser>
        <c:ser>
          <c:idx val="9"/>
          <c:order val="9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Sheet1!$K$3</c:f>
              <c:numCache>
                <c:formatCode>General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A9-4333-AA20-0DCC8F2097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31966120"/>
        <c:axId val="2144003880"/>
        <c:axId val="0"/>
      </c:bar3DChart>
      <c:catAx>
        <c:axId val="2131966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4003880"/>
        <c:crosses val="autoZero"/>
        <c:auto val="0"/>
        <c:lblAlgn val="ctr"/>
        <c:lblOffset val="100"/>
        <c:noMultiLvlLbl val="0"/>
      </c:catAx>
      <c:valAx>
        <c:axId val="2144003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1966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0.14664</cdr:x>
      <cdr:y>0.81704</cdr:y>
    </cdr:from>
    <cdr:to>
      <cdr:x>0.85461</cdr:x>
      <cdr:y>0.96756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183032" y="4028108"/>
          <a:ext cx="5711687" cy="742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0.05083</cdr:x>
      <cdr:y>0.89248</cdr:y>
    </cdr:from>
    <cdr:to>
      <cdr:x>0.9707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10070" y="4400050"/>
          <a:ext cx="7421211" cy="530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/>
            <a:t>                               1996        2000    2005      2010        2011          2012     2013        2014        2015       2016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A962D-0B71-D44E-8D6C-E86DAF823F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139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00FC-183C-7A42-B987-ECDF49FCEAC6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0BEAE-DA5C-8640-96A4-F572839086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662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87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75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3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193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78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3848-2CAD-DB48-90D4-33A4F8865A6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38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1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94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50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26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3848-2CAD-DB48-90D4-33A4F8865A62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519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073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0BEAE-DA5C-8640-96A4-F5728390864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6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057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5A82"/>
                </a:solidFill>
                <a:latin typeface="Trebuchet M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385928"/>
            <a:ext cx="6400800" cy="788171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5A82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064715" y="279783"/>
            <a:ext cx="2643672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Professionelle</a:t>
            </a:r>
          </a:p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Aufbereitung von</a:t>
            </a:r>
          </a:p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Medizinprodukten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6064715" y="279783"/>
            <a:ext cx="2643672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Professionelle</a:t>
            </a:r>
          </a:p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Aufbereitung von</a:t>
            </a:r>
          </a:p>
          <a:p>
            <a:pPr algn="r">
              <a:lnSpc>
                <a:spcPct val="110000"/>
              </a:lnSpc>
            </a:pPr>
            <a:r>
              <a:rPr lang="de-DE" sz="2400" b="0" i="0" dirty="0">
                <a:solidFill>
                  <a:schemeClr val="bg1"/>
                </a:solidFill>
                <a:latin typeface="Trebuchet MS"/>
                <a:cs typeface="Trebuchet MS"/>
              </a:rPr>
              <a:t>Medizinprodukten</a:t>
            </a:r>
          </a:p>
        </p:txBody>
      </p:sp>
    </p:spTree>
    <p:extLst>
      <p:ext uri="{BB962C8B-B14F-4D97-AF65-F5344CB8AC3E}">
        <p14:creationId xmlns:p14="http://schemas.microsoft.com/office/powerpoint/2010/main" val="38405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376363"/>
            <a:ext cx="7921625" cy="442912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 marL="715963" indent="-357188">
              <a:spcBef>
                <a:spcPts val="600"/>
              </a:spcBef>
              <a:defRPr sz="2000"/>
            </a:lvl2pPr>
            <a:lvl3pPr marL="1074738" indent="-358775">
              <a:spcBef>
                <a:spcPts val="600"/>
              </a:spcBef>
              <a:defRPr sz="2000"/>
            </a:lvl3pPr>
            <a:lvl4pPr marL="1616075" indent="-358775">
              <a:spcBef>
                <a:spcPts val="600"/>
              </a:spcBef>
              <a:defRPr sz="2000"/>
            </a:lvl4pPr>
            <a:lvl5pPr marL="1973263" indent="-357188">
              <a:spcBef>
                <a:spcPts val="600"/>
              </a:spcBef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9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8" orient="horz" pos="2261">
          <p15:clr>
            <a:srgbClr val="FBAE40"/>
          </p15:clr>
        </p15:guide>
        <p15:guide id="9" pos="2650">
          <p15:clr>
            <a:srgbClr val="FBAE40"/>
          </p15:clr>
        </p15:guide>
        <p15:guide id="11" orient="horz" pos="4201">
          <p15:clr>
            <a:srgbClr val="FBAE40"/>
          </p15:clr>
        </p15:guide>
        <p15:guide id="13" pos="2880" userDrawn="1">
          <p15:clr>
            <a:srgbClr val="FBAE40"/>
          </p15:clr>
        </p15:guide>
        <p15:guide id="14" orient="horz" pos="624" userDrawn="1">
          <p15:clr>
            <a:srgbClr val="FBAE40"/>
          </p15:clr>
        </p15:guide>
        <p15:guide id="15" orient="horz" pos="73" userDrawn="1">
          <p15:clr>
            <a:srgbClr val="FBAE40"/>
          </p15:clr>
        </p15:guide>
        <p15:guide id="16" pos="5148" userDrawn="1">
          <p15:clr>
            <a:srgbClr val="FBAE40"/>
          </p15:clr>
        </p15:guide>
        <p15:guide id="18" pos="158" userDrawn="1">
          <p15:clr>
            <a:srgbClr val="FBAE40"/>
          </p15:clr>
        </p15:guide>
        <p15:guide id="19" orient="horz" pos="867" userDrawn="1">
          <p15:clr>
            <a:srgbClr val="FBAE40"/>
          </p15:clr>
        </p15:guide>
        <p15:guide id="20" orient="horz" pos="3657" userDrawn="1">
          <p15:clr>
            <a:srgbClr val="FBAE40"/>
          </p15:clr>
        </p15:guide>
        <p15:guide id="21" orient="horz" pos="40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899378"/>
            <a:ext cx="6720932" cy="2940983"/>
          </a:xfrm>
        </p:spPr>
        <p:txBody>
          <a:bodyPr anchor="t"/>
          <a:lstStyle>
            <a:lvl1pPr algn="l">
              <a:defRPr sz="4000" b="0" cap="none">
                <a:solidFill>
                  <a:srgbClr val="005A8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980057"/>
            <a:ext cx="6918724" cy="91932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5A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6099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06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„Fachkraft für Medizinprodukteaufbereitung“ (FMA-DGSV)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0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„Fachkraft für Medizinprodukteaufbereitung“ (FMA-DGSV)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„Fachkraft für Medizinprodukteaufbereitung“ (FMA-DGSV)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BB6956A8-D7DD-644A-8F51-5258A9B719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00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8958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958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925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72382"/>
            <a:ext cx="8229600" cy="1128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65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450049"/>
            <a:ext cx="59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de-DE"/>
              <a:t>„Fachkraft für Medizinprodukteaufbereitung“ (FMA-DGSV)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0049"/>
            <a:ext cx="1046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Trebuchet MS"/>
                <a:cs typeface="Trebuchet MS"/>
              </a:defRPr>
            </a:lvl1pPr>
          </a:lstStyle>
          <a:p>
            <a:r>
              <a:rPr lang="de-DE"/>
              <a:t>Folie </a:t>
            </a:r>
            <a:fld id="{BB6956A8-D7DD-644A-8F51-5258A9B7197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8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966E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ts val="6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lnSpc>
          <a:spcPct val="110000"/>
        </a:lnSpc>
        <a:spcBef>
          <a:spcPts val="6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6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6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600"/>
        </a:spcBef>
        <a:buClr>
          <a:srgbClr val="00966E"/>
        </a:buClr>
        <a:buSzPct val="12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1153" y="2488615"/>
            <a:ext cx="8648344" cy="3242614"/>
          </a:xfrm>
        </p:spPr>
        <p:txBody>
          <a:bodyPr>
            <a:normAutofit fontScale="90000"/>
          </a:bodyPr>
          <a:lstStyle/>
          <a:p>
            <a:r>
              <a:rPr lang="de-DE" dirty="0"/>
              <a:t>Ausbildung</a:t>
            </a:r>
            <a:br>
              <a:rPr lang="de-DE" dirty="0"/>
            </a:br>
            <a:r>
              <a:rPr lang="de-DE" dirty="0"/>
              <a:t> zur </a:t>
            </a:r>
            <a:br>
              <a:rPr lang="de-DE" dirty="0"/>
            </a:br>
            <a:r>
              <a:rPr lang="de-DE" dirty="0"/>
              <a:t>„Fachkraft für Medizinprodukteaufbereitung“ </a:t>
            </a:r>
            <a:br>
              <a:rPr lang="de-DE" dirty="0"/>
            </a:br>
            <a:r>
              <a:rPr lang="de-DE" dirty="0"/>
              <a:t>(FMA-DGSV</a:t>
            </a:r>
            <a:r>
              <a:rPr lang="de-DE" baseline="30000" dirty="0"/>
              <a:t>®</a:t>
            </a:r>
            <a:r>
              <a:rPr lang="de-DE" dirty="0"/>
              <a:t>)</a:t>
            </a:r>
            <a:br>
              <a:rPr lang="de-DE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endParaRPr lang="de-DE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6374" y="5538846"/>
            <a:ext cx="5768411" cy="1170009"/>
          </a:xfrm>
        </p:spPr>
        <p:txBody>
          <a:bodyPr>
            <a:normAutofit/>
          </a:bodyPr>
          <a:lstStyle/>
          <a:p>
            <a:r>
              <a:rPr lang="de-DE" sz="1400" dirty="0"/>
              <a:t>Maik Roitsch </a:t>
            </a:r>
            <a:br>
              <a:rPr lang="de-DE" sz="1400" dirty="0"/>
            </a:br>
            <a:r>
              <a:rPr lang="de-DE" sz="1400" dirty="0"/>
              <a:t>Vorstandsvorsitzender der DGSV e.V.</a:t>
            </a:r>
          </a:p>
          <a:p>
            <a:r>
              <a:rPr lang="de-DE" sz="1400" dirty="0"/>
              <a:t>Damp, 28.10.2017</a:t>
            </a:r>
          </a:p>
        </p:txBody>
      </p:sp>
    </p:spTree>
    <p:extLst>
      <p:ext uri="{BB962C8B-B14F-4D97-AF65-F5344CB8AC3E}">
        <p14:creationId xmlns:p14="http://schemas.microsoft.com/office/powerpoint/2010/main" val="404841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Rahmenbedingungen in einer AEMP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Leitungen und Mitarbeiter stehen unter steigendem Druck</a:t>
            </a:r>
            <a:br>
              <a:rPr lang="de-DE" dirty="0"/>
            </a:br>
            <a:r>
              <a:rPr lang="de-DE" dirty="0"/>
              <a:t>(Last der Verantwortung)</a:t>
            </a:r>
          </a:p>
          <a:p>
            <a:r>
              <a:rPr lang="de-DE" dirty="0"/>
              <a:t>Überwachungen der Aufsichtsbehörden auf immer höherem Niveau</a:t>
            </a:r>
          </a:p>
          <a:p>
            <a:r>
              <a:rPr lang="de-DE" dirty="0"/>
              <a:t>Oft Drei-Schichten-System mit Schwerpunkt Spät-und Nachtdienst</a:t>
            </a:r>
          </a:p>
          <a:p>
            <a:r>
              <a:rPr lang="de-DE" dirty="0"/>
              <a:t>Stark belastende körperliche Arbeit</a:t>
            </a:r>
          </a:p>
          <a:p>
            <a:r>
              <a:rPr lang="de-DE" dirty="0"/>
              <a:t>Bezahlung im Niedriglohnsektor</a:t>
            </a:r>
          </a:p>
          <a:p>
            <a:r>
              <a:rPr lang="de-DE" dirty="0"/>
              <a:t>Hohe Personalfluktuation </a:t>
            </a:r>
          </a:p>
          <a:p>
            <a:r>
              <a:rPr lang="de-DE" dirty="0"/>
              <a:t>„Fachkräftemangel“ </a:t>
            </a:r>
          </a:p>
          <a:p>
            <a:r>
              <a:rPr lang="de-DE" dirty="0"/>
              <a:t>Einarbeitung geschieht immer wieder von „Vorne an“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33990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 anchor="b" anchorCtr="0"/>
          <a:lstStyle/>
          <a:p>
            <a:r>
              <a:rPr lang="de-DE" dirty="0"/>
              <a:t>Rahmenbedingungen in einer AEMP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 in den Aufbereitungsabteilungen sind häufig Kräfte, die die Tätigkeit angelernt verrichten.</a:t>
            </a:r>
          </a:p>
          <a:p>
            <a:pPr lvl="1"/>
            <a:r>
              <a:rPr lang="de-DE" dirty="0"/>
              <a:t>Keine Qualifikationsvoraussetzung vorhanden</a:t>
            </a:r>
          </a:p>
          <a:p>
            <a:pPr lvl="1"/>
            <a:r>
              <a:rPr lang="de-DE" dirty="0"/>
              <a:t>Prozessschritte werden in schnell zu lernende Teilbereiche und Regelwissen fragmentiert</a:t>
            </a:r>
          </a:p>
          <a:p>
            <a:pPr lvl="1"/>
            <a:r>
              <a:rPr lang="de-DE" dirty="0"/>
              <a:t>Die Erfüllung der Aufgaben erfolgt unter kontrollierter Anleitung</a:t>
            </a:r>
          </a:p>
          <a:p>
            <a:pPr lvl="1"/>
            <a:r>
              <a:rPr lang="de-DE" dirty="0"/>
              <a:t>Über Fach- und Sachkunde kann aus elementarem Allgemeinwissen grundlegendes Fachwissen etabliert</a:t>
            </a:r>
            <a:br>
              <a:rPr lang="de-DE" dirty="0"/>
            </a:br>
            <a:r>
              <a:rPr lang="de-DE" dirty="0"/>
              <a:t>werden</a:t>
            </a:r>
          </a:p>
          <a:p>
            <a:pPr lvl="1"/>
            <a:r>
              <a:rPr lang="de-DE" dirty="0"/>
              <a:t>Geringe Aufgabenidentifikation und Etablierung von Deutungs- und Handlungskompetenzen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9195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-2222"/>
            <a:ext cx="7921625" cy="1009650"/>
          </a:xfrm>
        </p:spPr>
        <p:txBody>
          <a:bodyPr anchor="b" anchorCtr="0">
            <a:normAutofit/>
          </a:bodyPr>
          <a:lstStyle/>
          <a:p>
            <a:r>
              <a:rPr lang="de-DE" dirty="0"/>
              <a:t>Rahmenbedingungen in einer AEMP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/>
              <a:t>Tätigkeiten in einer AEMP besitzen spezifische und charakteristische Ausprägung, die dazugehörigen Wissensbestände sind komplex</a:t>
            </a:r>
          </a:p>
          <a:p>
            <a:r>
              <a:rPr lang="de-DE" dirty="0"/>
              <a:t>Tätigkeiten in einer AEMP setzen voraus, dass Sachverhalte bekannt sind und diese in Arbeitstechniken, </a:t>
            </a:r>
            <a:br>
              <a:rPr lang="de-DE" dirty="0"/>
            </a:br>
            <a:r>
              <a:rPr lang="de-DE" dirty="0"/>
              <a:t>bzw. Fertigkeiten umgesetzt werden </a:t>
            </a:r>
          </a:p>
          <a:p>
            <a:r>
              <a:rPr lang="de-DE" dirty="0"/>
              <a:t>Benötigt wird fachtheoretisches Wissen im Tätigkeitsfeld</a:t>
            </a:r>
          </a:p>
          <a:p>
            <a:r>
              <a:rPr lang="de-DE" dirty="0"/>
              <a:t>Tätigkeitsmerkmale gehen über eine angelernte Arbeit </a:t>
            </a:r>
            <a:br>
              <a:rPr lang="de-DE" dirty="0"/>
            </a:br>
            <a:r>
              <a:rPr lang="de-DE" dirty="0"/>
              <a:t>hinaus und benötigen Rahmenbedingungen einer </a:t>
            </a:r>
            <a:br>
              <a:rPr lang="de-DE" dirty="0"/>
            </a:br>
            <a:r>
              <a:rPr lang="de-DE" dirty="0"/>
              <a:t>beruflichen Struktur, wie sie in anderen </a:t>
            </a:r>
            <a:br>
              <a:rPr lang="de-DE" dirty="0"/>
            </a:br>
            <a:r>
              <a:rPr lang="de-DE" dirty="0"/>
              <a:t>Ausbildungsberufen zu finden sind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6954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Auch die 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„Rahmenbedingungen“ der Mitarbeiter-Qualifikationen müssen wachsen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-181618"/>
            <a:ext cx="8229600" cy="1128792"/>
          </a:xfrm>
        </p:spPr>
        <p:txBody>
          <a:bodyPr/>
          <a:lstStyle/>
          <a:p>
            <a:r>
              <a:rPr lang="de-DE" dirty="0"/>
              <a:t>Rahmenbedingungen in einer AEMP</a:t>
            </a:r>
          </a:p>
        </p:txBody>
      </p:sp>
    </p:spTree>
    <p:extLst>
      <p:ext uri="{BB962C8B-B14F-4D97-AF65-F5344CB8AC3E}">
        <p14:creationId xmlns:p14="http://schemas.microsoft.com/office/powerpoint/2010/main" val="41128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Umsetzung in der Schweiz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dirty="0"/>
              <a:t>3-jährige Ausbildung „Medizinproduktetechnologe/in“ ab 2018 </a:t>
            </a:r>
            <a:br>
              <a:rPr lang="de-DE" dirty="0"/>
            </a:br>
            <a:r>
              <a:rPr lang="de-DE" dirty="0"/>
              <a:t>in der Schweiz</a:t>
            </a:r>
          </a:p>
          <a:p>
            <a:pPr lvl="1"/>
            <a:r>
              <a:rPr lang="de-DE" dirty="0"/>
              <a:t>Initiative der SGSV, die von allen Interessengruppen </a:t>
            </a:r>
            <a:br>
              <a:rPr lang="de-DE" dirty="0"/>
            </a:br>
            <a:r>
              <a:rPr lang="de-DE" dirty="0"/>
              <a:t>getragen wird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2986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" y="1286080"/>
            <a:ext cx="7162800" cy="53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701040" y="447040"/>
            <a:ext cx="422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966E"/>
                </a:solidFill>
                <a:latin typeface="Trebuchet MS"/>
                <a:cs typeface="Trebuchet MS"/>
              </a:rPr>
              <a:t>Ein Blick nach Österreich</a:t>
            </a:r>
          </a:p>
        </p:txBody>
      </p:sp>
    </p:spTree>
    <p:extLst>
      <p:ext uri="{BB962C8B-B14F-4D97-AF65-F5344CB8AC3E}">
        <p14:creationId xmlns:p14="http://schemas.microsoft.com/office/powerpoint/2010/main" val="10779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22989" y="1392877"/>
            <a:ext cx="8563811" cy="4429125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/>
              <a:t>Ausbildung </a:t>
            </a:r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3600" dirty="0">
                <a:solidFill>
                  <a:srgbClr val="FF0000"/>
                </a:solidFill>
              </a:rPr>
              <a:t>„Fachkraft für </a:t>
            </a:r>
          </a:p>
          <a:p>
            <a:pPr marL="0" indent="0" algn="ctr">
              <a:buNone/>
            </a:pPr>
            <a:r>
              <a:rPr lang="de-DE" sz="3600" dirty="0">
                <a:solidFill>
                  <a:srgbClr val="FF0000"/>
                </a:solidFill>
              </a:rPr>
              <a:t>Medizinprodukteaufbereitung“</a:t>
            </a:r>
            <a:r>
              <a:rPr lang="de-DE" sz="3600" dirty="0"/>
              <a:t> 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2800" dirty="0"/>
              <a:t>ab 2016 in Deutschland</a:t>
            </a:r>
          </a:p>
          <a:p>
            <a:pPr marL="0" indent="0" algn="ctr">
              <a:buNone/>
            </a:pPr>
            <a:r>
              <a:rPr lang="de-DE" sz="2800" dirty="0"/>
              <a:t>eine Initiative der DGSV</a:t>
            </a:r>
            <a:r>
              <a:rPr lang="de-DE" sz="2800" baseline="30000" dirty="0"/>
              <a:t>®</a:t>
            </a:r>
          </a:p>
          <a:p>
            <a:pPr marL="0" indent="0" algn="ctr">
              <a:buNone/>
            </a:pPr>
            <a:endParaRPr lang="de-DE" sz="4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20 Jahre und kein bisschen leise</a:t>
            </a:r>
          </a:p>
        </p:txBody>
      </p:sp>
    </p:spTree>
    <p:extLst>
      <p:ext uri="{BB962C8B-B14F-4D97-AF65-F5344CB8AC3E}">
        <p14:creationId xmlns:p14="http://schemas.microsoft.com/office/powerpoint/2010/main" val="24989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7424" r="7424"/>
          <a:stretch>
            <a:fillRect/>
          </a:stretch>
        </p:blipFill>
        <p:spPr>
          <a:xfrm>
            <a:off x="0" y="1201174"/>
            <a:ext cx="9143999" cy="473283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3" y="115888"/>
            <a:ext cx="8266875" cy="100965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Fachkraft für Medizinprodukteaufbereitung DGSV:</a:t>
            </a:r>
            <a:br>
              <a:rPr lang="de-DE" dirty="0"/>
            </a:br>
            <a:r>
              <a:rPr lang="de-DE" dirty="0"/>
              <a:t>Ausbildungsziel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Vermittlung entsprechend der gesetzlichen Vorgaben, den allgemein anerkannten Stand technischer, medizinischer und bezugswissenschaftlicher Kenntnisse </a:t>
            </a:r>
          </a:p>
          <a:p>
            <a:r>
              <a:rPr lang="de-DE" dirty="0"/>
              <a:t>Vermittlung personeller, sozialer und methodischer Kompetenzen für das Berufsfeld in Aufbereitungseinheiten </a:t>
            </a:r>
            <a:br>
              <a:rPr lang="de-DE" dirty="0"/>
            </a:br>
            <a:r>
              <a:rPr lang="de-DE" dirty="0"/>
              <a:t>für Medizinprodukte (AEMP)</a:t>
            </a:r>
          </a:p>
          <a:p>
            <a:r>
              <a:rPr lang="de-DE" dirty="0"/>
              <a:t>Befähigung Aufgaben und Tätigkeiten eigenverantwortlich </a:t>
            </a:r>
            <a:br>
              <a:rPr lang="de-DE" dirty="0"/>
            </a:br>
            <a:r>
              <a:rPr lang="de-DE" dirty="0"/>
              <a:t>oder im Rahmen der Mitwirkung auszuführen und </a:t>
            </a:r>
            <a:br>
              <a:rPr lang="de-DE" dirty="0"/>
            </a:br>
            <a:r>
              <a:rPr lang="de-DE" dirty="0"/>
              <a:t>interdisziplinär mit anderen Berufsgruppen zusammen </a:t>
            </a:r>
            <a:br>
              <a:rPr lang="de-DE" dirty="0"/>
            </a:br>
            <a:r>
              <a:rPr lang="de-DE" dirty="0"/>
              <a:t>zu arbeiten</a:t>
            </a:r>
          </a:p>
          <a:p>
            <a:r>
              <a:rPr lang="de-DE" dirty="0"/>
              <a:t>Verantwortungsvolle Durchführung aller Tätigkeiten im </a:t>
            </a:r>
            <a:br>
              <a:rPr lang="de-DE" dirty="0"/>
            </a:br>
            <a:r>
              <a:rPr lang="de-DE" dirty="0"/>
              <a:t>Rahmen des Aufbereitungsprozesses für MP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461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Anforderungen an die Bildungsstätten</a:t>
            </a:r>
            <a:br>
              <a:rPr lang="de-DE" dirty="0"/>
            </a:br>
            <a:r>
              <a:rPr lang="de-DE" dirty="0"/>
              <a:t>für die theoretische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Prüfung und Anerkennung als Bildungsstätte für die </a:t>
            </a:r>
            <a:br>
              <a:rPr lang="de-DE" dirty="0"/>
            </a:br>
            <a:r>
              <a:rPr lang="de-DE" dirty="0"/>
              <a:t>Ausbildung durch die DGSV</a:t>
            </a:r>
            <a:br>
              <a:rPr lang="de-DE" dirty="0"/>
            </a:br>
            <a:r>
              <a:rPr lang="de-DE" u="sng" dirty="0"/>
              <a:t>Kriterien:</a:t>
            </a:r>
          </a:p>
          <a:p>
            <a:pPr lvl="1"/>
            <a:r>
              <a:rPr lang="de-DE" dirty="0"/>
              <a:t>Anerkennung als DGSV-Bildungsstätte </a:t>
            </a:r>
            <a:br>
              <a:rPr lang="de-DE" dirty="0"/>
            </a:br>
            <a:r>
              <a:rPr lang="de-DE" dirty="0"/>
              <a:t>(ggf. mit Kooperationspartner)</a:t>
            </a:r>
          </a:p>
          <a:p>
            <a:pPr lvl="1"/>
            <a:r>
              <a:rPr lang="de-DE" dirty="0"/>
              <a:t>Die Durchführung der Lehrgänge FK I + II, SK Endoskopie </a:t>
            </a:r>
            <a:br>
              <a:rPr lang="de-DE" dirty="0"/>
            </a:br>
            <a:r>
              <a:rPr lang="de-DE" dirty="0"/>
              <a:t>und Validierlehrgang erfolgt seit mind. 2 Jahren</a:t>
            </a:r>
          </a:p>
          <a:p>
            <a:pPr lvl="1"/>
            <a:r>
              <a:rPr lang="de-DE" dirty="0"/>
              <a:t>Die Bildungsstätte oder der Kooperationspartner führt </a:t>
            </a:r>
            <a:br>
              <a:rPr lang="de-DE" dirty="0"/>
            </a:br>
            <a:r>
              <a:rPr lang="de-DE" dirty="0"/>
              <a:t>seit mindestens 5 Jahren anerkannte 3-jährige </a:t>
            </a:r>
            <a:br>
              <a:rPr lang="de-DE" dirty="0"/>
            </a:br>
            <a:r>
              <a:rPr lang="de-DE" dirty="0"/>
              <a:t>Berufsausbildungen durch</a:t>
            </a:r>
          </a:p>
          <a:p>
            <a:pPr lvl="1"/>
            <a:r>
              <a:rPr lang="de-DE" dirty="0"/>
              <a:t>Pädagogische Leitung </a:t>
            </a:r>
            <a:br>
              <a:rPr lang="de-DE" dirty="0"/>
            </a:br>
            <a:r>
              <a:rPr lang="de-DE" dirty="0"/>
              <a:t>(analog zu den Gesundheitsberufen)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512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699920"/>
            <a:ext cx="8305800" cy="3883000"/>
          </a:xfrm>
        </p:spPr>
        <p:txBody>
          <a:bodyPr/>
          <a:lstStyle/>
          <a:p>
            <a:r>
              <a:rPr lang="de-DE" dirty="0"/>
              <a:t>Gründung der DGSV  13. November 1996</a:t>
            </a:r>
          </a:p>
          <a:p>
            <a:pPr marL="721225" lvl="3" indent="0">
              <a:buNone/>
            </a:pPr>
            <a:r>
              <a:rPr lang="de-DE" dirty="0"/>
              <a:t>Ziele der DGSV:</a:t>
            </a:r>
          </a:p>
          <a:p>
            <a:pPr marL="1080000" lvl="3"/>
            <a:r>
              <a:rPr lang="de-DE" dirty="0"/>
              <a:t>Verbesserung der Qualität der Aufbereitung</a:t>
            </a:r>
          </a:p>
          <a:p>
            <a:pPr marL="1080000" lvl="3"/>
            <a:r>
              <a:rPr lang="de-DE" dirty="0"/>
              <a:t>Forum für Forschung, Wissenschaft und Praxis</a:t>
            </a:r>
          </a:p>
          <a:p>
            <a:pPr marL="1080000" lvl="3"/>
            <a:r>
              <a:rPr lang="de-DE" dirty="0"/>
              <a:t>Qualifizierung der Mitarbeiter in den AEMP´s</a:t>
            </a:r>
          </a:p>
          <a:p>
            <a:pPr marL="1080000" lvl="3"/>
            <a:r>
              <a:rPr lang="de-DE" b="1" dirty="0"/>
              <a:t>Entwicklung eines Berufsbildes</a:t>
            </a:r>
          </a:p>
          <a:p>
            <a:pPr marL="721225" lvl="3" indent="0">
              <a:buNone/>
            </a:pPr>
            <a:r>
              <a:rPr lang="de-DE" b="1" dirty="0">
                <a:solidFill>
                  <a:srgbClr val="00A078"/>
                </a:solidFill>
              </a:rPr>
              <a:t>   </a:t>
            </a:r>
            <a:r>
              <a:rPr lang="de-DE" dirty="0"/>
              <a:t> </a:t>
            </a:r>
            <a:r>
              <a:rPr lang="de-DE" b="1" dirty="0"/>
              <a:t>„Fachkraft für Medizinprodukte Aufbereitung “</a:t>
            </a:r>
          </a:p>
          <a:p>
            <a:r>
              <a:rPr lang="de-DE" dirty="0"/>
              <a:t>Fachausschüsse: </a:t>
            </a:r>
          </a:p>
          <a:p>
            <a:pPr lvl="1"/>
            <a:r>
              <a:rPr lang="de-DE" dirty="0"/>
              <a:t>Bildung, Qualität, Öffentlichkeitsarbeit, </a:t>
            </a:r>
          </a:p>
          <a:p>
            <a:pPr marL="358775" lvl="1" indent="0">
              <a:buNone/>
            </a:pPr>
            <a:r>
              <a:rPr lang="de-DE" dirty="0"/>
              <a:t>	    Hygiene/Bau und Technik, Arzt-/Zahnarztpraxen </a:t>
            </a:r>
          </a:p>
          <a:p>
            <a:pPr marL="358775" lvl="1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1280" y="-207534"/>
            <a:ext cx="8605520" cy="1128792"/>
          </a:xfrm>
        </p:spPr>
        <p:txBody>
          <a:bodyPr/>
          <a:lstStyle/>
          <a:p>
            <a:pPr algn="ctr"/>
            <a:r>
              <a:rPr lang="de-DE" dirty="0"/>
              <a:t>Vorstellung der DGSV</a:t>
            </a:r>
          </a:p>
        </p:txBody>
      </p:sp>
    </p:spTree>
    <p:extLst>
      <p:ext uri="{BB962C8B-B14F-4D97-AF65-F5344CB8AC3E}">
        <p14:creationId xmlns:p14="http://schemas.microsoft.com/office/powerpoint/2010/main" val="38202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Voraussetzungen für den Zugang zur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Gesundheitliche Eignung </a:t>
            </a:r>
          </a:p>
          <a:p>
            <a:r>
              <a:rPr lang="de-DE" dirty="0"/>
              <a:t>Mittlerer Schulabschluss oder eine andere gleichwertige, abgeschlossene Schulbildung oder </a:t>
            </a:r>
          </a:p>
          <a:p>
            <a:r>
              <a:rPr lang="de-DE" dirty="0"/>
              <a:t>Hauptschulabschluss oder eine gleichwertige Schulbildung, zusammen mit einer erfolgreich abgeschlossenen Berufsausbildung </a:t>
            </a:r>
          </a:p>
          <a:p>
            <a:r>
              <a:rPr lang="de-DE" dirty="0"/>
              <a:t>Kenntnis der deutschen Sprache in Wort und Schrift</a:t>
            </a:r>
          </a:p>
          <a:p>
            <a:r>
              <a:rPr lang="de-DE" dirty="0"/>
              <a:t>bei anderen Qualifikationen, auf Antrag an den Vorstand </a:t>
            </a:r>
            <a:br>
              <a:rPr lang="de-DE" dirty="0"/>
            </a:br>
            <a:r>
              <a:rPr lang="de-DE" dirty="0"/>
              <a:t>der DGSV e. V. bis auf weiteres möglich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37092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Form, Dauer und Gliederung der theoretischen und praktischen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 Jahre an anerkannten Bildungsstätten und Ausbildungsbetrieben, die bestimmte Anforderungen erfüllen</a:t>
            </a:r>
          </a:p>
          <a:p>
            <a:pPr lvl="1"/>
            <a:r>
              <a:rPr lang="de-DE" dirty="0"/>
              <a:t>Theoretische Ausbildung </a:t>
            </a:r>
          </a:p>
          <a:p>
            <a:pPr lvl="2"/>
            <a:r>
              <a:rPr lang="de-DE" dirty="0"/>
              <a:t>1.600 Unterrichtstunden</a:t>
            </a:r>
          </a:p>
          <a:p>
            <a:pPr lvl="1"/>
            <a:r>
              <a:rPr lang="de-DE" dirty="0"/>
              <a:t>Praktische Ausbildung</a:t>
            </a:r>
          </a:p>
          <a:p>
            <a:pPr lvl="2"/>
            <a:r>
              <a:rPr lang="de-DE" dirty="0"/>
              <a:t>mindestens 3.200 Stunden in obligatorischen und fakultativen Einsatzgebieten</a:t>
            </a:r>
          </a:p>
          <a:p>
            <a:pPr lvl="1"/>
            <a:r>
              <a:rPr lang="de-DE" dirty="0"/>
              <a:t>Zwischenprüfungen und Abschlussprüfung</a:t>
            </a:r>
          </a:p>
          <a:p>
            <a:r>
              <a:rPr lang="de-DE" dirty="0"/>
              <a:t>Verkürzung der Ausbildungszeit ist nicht möglich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426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/>
          <a:lstStyle/>
          <a:p>
            <a:r>
              <a:rPr lang="de-DE" dirty="0"/>
              <a:t>Anforderungen an die Ausbildungsbetriebe</a:t>
            </a:r>
            <a:br>
              <a:rPr lang="de-DE" dirty="0"/>
            </a:br>
            <a:r>
              <a:rPr lang="de-DE" dirty="0"/>
              <a:t>für die praktische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Leitung der AEMP Fachkunde III/DGSV, AEMP Endoskopie Sachkunde Endoskopie; Mentor Fachkunde II/DGSV</a:t>
            </a:r>
          </a:p>
          <a:p>
            <a:r>
              <a:rPr lang="de-DE" dirty="0"/>
              <a:t>AEMP mit Medizinprodukteaufbereitung der Kategorien Semi-kritisch / kritisch aus jeder der </a:t>
            </a:r>
            <a:r>
              <a:rPr lang="de-DE" dirty="0" err="1"/>
              <a:t>u.g</a:t>
            </a:r>
            <a:r>
              <a:rPr lang="de-DE" dirty="0"/>
              <a:t>. Kategorien</a:t>
            </a:r>
          </a:p>
          <a:p>
            <a:pPr lvl="1"/>
            <a:r>
              <a:rPr lang="de-DE" dirty="0"/>
              <a:t>Standardinstrumentarium (z.B. Chirurgie, Gynäkologie, Urologie)</a:t>
            </a:r>
          </a:p>
          <a:p>
            <a:pPr lvl="1"/>
            <a:r>
              <a:rPr lang="de-DE" dirty="0"/>
              <a:t>Minimalinvasives Instrumentarium (z.B. Laparoskopie,</a:t>
            </a:r>
            <a:br>
              <a:rPr lang="de-DE" dirty="0"/>
            </a:br>
            <a:r>
              <a:rPr lang="de-DE" dirty="0" err="1"/>
              <a:t>Robotic</a:t>
            </a:r>
            <a:r>
              <a:rPr lang="de-DE" dirty="0"/>
              <a:t>-Instrumente)</a:t>
            </a:r>
          </a:p>
          <a:p>
            <a:pPr lvl="1"/>
            <a:r>
              <a:rPr lang="de-DE" dirty="0"/>
              <a:t>Mikroinstrumentarium (z.B. Ophthalmologie, HNO, Neurochirurgie, Dental)</a:t>
            </a:r>
          </a:p>
          <a:p>
            <a:pPr lvl="1"/>
            <a:r>
              <a:rPr lang="de-DE" dirty="0"/>
              <a:t>Systeminstrumentarium (z.B. Prothetik, Trauma,</a:t>
            </a:r>
            <a:br>
              <a:rPr lang="de-DE" dirty="0"/>
            </a:br>
            <a:r>
              <a:rPr lang="de-DE" dirty="0"/>
              <a:t>Wirbelsäule)</a:t>
            </a:r>
          </a:p>
          <a:p>
            <a:pPr lvl="1"/>
            <a:r>
              <a:rPr lang="de-DE" dirty="0"/>
              <a:t>Flexible Endoskope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5184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Anforderungen an die Ausbildungsbetriebe</a:t>
            </a:r>
            <a:br>
              <a:rPr lang="de-DE" dirty="0"/>
            </a:br>
            <a:r>
              <a:rPr lang="de-DE" dirty="0"/>
              <a:t>für die praktische Ausbildung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Hospitationen in den Bereichen</a:t>
            </a:r>
          </a:p>
          <a:p>
            <a:pPr lvl="1"/>
            <a:r>
              <a:rPr lang="de-DE" dirty="0"/>
              <a:t>OP / Anästhesie</a:t>
            </a:r>
          </a:p>
          <a:p>
            <a:pPr lvl="1"/>
            <a:r>
              <a:rPr lang="de-DE" dirty="0"/>
              <a:t>Endoskopie</a:t>
            </a:r>
          </a:p>
          <a:p>
            <a:pPr lvl="1"/>
            <a:r>
              <a:rPr lang="de-DE" dirty="0"/>
              <a:t>Technischer Dienst</a:t>
            </a:r>
          </a:p>
          <a:p>
            <a:pPr lvl="1"/>
            <a:r>
              <a:rPr lang="de-DE" dirty="0"/>
              <a:t>Medizintechnik</a:t>
            </a:r>
          </a:p>
          <a:p>
            <a:pPr lvl="1"/>
            <a:r>
              <a:rPr lang="de-DE" dirty="0"/>
              <a:t>Hygiene</a:t>
            </a:r>
          </a:p>
          <a:p>
            <a:pPr lvl="1"/>
            <a:r>
              <a:rPr lang="de-DE" dirty="0"/>
              <a:t>Wirtschaftsabteilung / Kaufm. Abteilung</a:t>
            </a:r>
          </a:p>
          <a:p>
            <a:r>
              <a:rPr lang="de-DE" dirty="0"/>
              <a:t>Die praktische Ausbildung kann auch an verschiedenen Ausbildungsbetrieben erfolgen, wenn nicht alle Medizinproduktekategorien in einer AEMP oder die Hospitationsbereiche nicht vorhanden sind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4236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Zwischenprüfungen, in zeitlicher Reihenfolge gemäß der Einsatzplanung durchgeführt: </a:t>
            </a:r>
          </a:p>
          <a:p>
            <a:pPr lvl="1"/>
            <a:r>
              <a:rPr lang="de-DE" dirty="0"/>
              <a:t>1. Fachkunde I DGSV </a:t>
            </a:r>
          </a:p>
          <a:p>
            <a:pPr lvl="1"/>
            <a:r>
              <a:rPr lang="de-DE" dirty="0"/>
              <a:t>2. Sachkunde Endoskopie DGSV </a:t>
            </a:r>
          </a:p>
          <a:p>
            <a:pPr lvl="1"/>
            <a:r>
              <a:rPr lang="de-DE" dirty="0"/>
              <a:t>3. Fachkunde II DGSV </a:t>
            </a:r>
          </a:p>
          <a:p>
            <a:pPr lvl="1"/>
            <a:r>
              <a:rPr lang="de-DE" dirty="0"/>
              <a:t>4. Validierlehrgang DGSV (siehe Modul E, FK III) </a:t>
            </a:r>
          </a:p>
          <a:p>
            <a:pPr marL="358775" lvl="1" indent="0">
              <a:buNone/>
            </a:pPr>
            <a:r>
              <a:rPr lang="de-DE" sz="1600" dirty="0"/>
              <a:t>Vorhandene Zertifikate werden weder anerkannt noch </a:t>
            </a:r>
            <a:br>
              <a:rPr lang="de-DE" sz="1600" dirty="0"/>
            </a:br>
            <a:r>
              <a:rPr lang="de-DE" sz="1600" dirty="0"/>
              <a:t>aberkannt.</a:t>
            </a:r>
          </a:p>
          <a:p>
            <a:pPr lvl="1"/>
            <a:r>
              <a:rPr lang="de-DE" dirty="0"/>
              <a:t>mind. 5 Klausuren</a:t>
            </a:r>
          </a:p>
          <a:p>
            <a:pPr lvl="1"/>
            <a:r>
              <a:rPr lang="de-DE" dirty="0"/>
              <a:t>praktische Prüfungen in den Einsatzbereichen</a:t>
            </a:r>
          </a:p>
          <a:p>
            <a:pPr lvl="1"/>
            <a:r>
              <a:rPr lang="de-DE" dirty="0"/>
              <a:t>Abschlussprüfung (schriftlich, mündlich, praktisch)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35856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3" y="115888"/>
            <a:ext cx="8397065" cy="100965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Zum Vergleich der Umfang der Fachkundelehrgänge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FK I Technischer Sterilisationsassistent</a:t>
            </a:r>
          </a:p>
          <a:p>
            <a:pPr marL="714375" lvl="2" indent="-352425"/>
            <a:r>
              <a:rPr lang="de-DE" dirty="0"/>
              <a:t>120 Unterrichtseinheiten</a:t>
            </a:r>
          </a:p>
          <a:p>
            <a:pPr marL="714375" lvl="2" indent="-352425"/>
            <a:r>
              <a:rPr lang="de-DE" dirty="0"/>
              <a:t>Praktische Tätigkeit von 150 Stunden</a:t>
            </a:r>
          </a:p>
          <a:p>
            <a:pPr marL="342900" lvl="2" indent="-342900"/>
            <a:r>
              <a:rPr lang="de-DE" dirty="0"/>
              <a:t>Sachkunde Endoskopie-Zusatzmodul</a:t>
            </a:r>
          </a:p>
          <a:p>
            <a:pPr marL="714375" lvl="2" indent="-352425"/>
            <a:r>
              <a:rPr lang="de-DE" dirty="0"/>
              <a:t>24 Unterrichtseinheiten</a:t>
            </a:r>
          </a:p>
          <a:p>
            <a:r>
              <a:rPr lang="de-DE" dirty="0"/>
              <a:t>FK II Technischer Sterilisationsassistent mit</a:t>
            </a:r>
            <a:br>
              <a:rPr lang="de-DE" dirty="0"/>
            </a:br>
            <a:r>
              <a:rPr lang="de-DE" dirty="0"/>
              <a:t>erweiterter Aufgabenstellung</a:t>
            </a:r>
          </a:p>
          <a:p>
            <a:pPr lvl="1"/>
            <a:r>
              <a:rPr lang="de-DE" dirty="0"/>
              <a:t>Voraussetzung Praktische Tätigkeit von</a:t>
            </a:r>
            <a:br>
              <a:rPr lang="de-DE" dirty="0"/>
            </a:br>
            <a:r>
              <a:rPr lang="de-DE" dirty="0"/>
              <a:t>mindestens 6 Monaten</a:t>
            </a:r>
          </a:p>
          <a:p>
            <a:pPr lvl="1"/>
            <a:r>
              <a:rPr lang="de-DE" dirty="0"/>
              <a:t>120 Unterrichtseinheiten</a:t>
            </a:r>
          </a:p>
          <a:p>
            <a:r>
              <a:rPr lang="de-DE" dirty="0"/>
              <a:t>Validiermodul aus FK III</a:t>
            </a:r>
          </a:p>
          <a:p>
            <a:pPr lvl="1"/>
            <a:r>
              <a:rPr lang="de-DE" dirty="0"/>
              <a:t>40 Unterrichtseinheiten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8865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Fachkunde vs.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FK I + SK Endo + FK II + Validiermodul</a:t>
            </a:r>
          </a:p>
          <a:p>
            <a:pPr lvl="1"/>
            <a:r>
              <a:rPr lang="de-DE" dirty="0"/>
              <a:t>304 Unterrichtseinheiten</a:t>
            </a:r>
          </a:p>
          <a:p>
            <a:pPr lvl="1"/>
            <a:r>
              <a:rPr lang="de-DE" dirty="0"/>
              <a:t>1110 h Praxisnachweis</a:t>
            </a:r>
          </a:p>
          <a:p>
            <a:pPr lvl="1"/>
            <a:endParaRPr lang="de-DE" dirty="0"/>
          </a:p>
          <a:p>
            <a:r>
              <a:rPr lang="de-DE" dirty="0"/>
              <a:t>Fachkraft für Medizinprodukteaufbereitung</a:t>
            </a:r>
          </a:p>
          <a:p>
            <a:pPr lvl="1"/>
            <a:r>
              <a:rPr lang="de-DE" dirty="0"/>
              <a:t>1.600 Unterrichtseinheiten</a:t>
            </a:r>
          </a:p>
          <a:p>
            <a:pPr lvl="1"/>
            <a:r>
              <a:rPr lang="de-DE" dirty="0"/>
              <a:t>3.200 h praktische Ausbildung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4275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Stand Curriculum, Prüfungsordnung, Einsatzplanung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Aufbau und inhaltliche Gestaltung orientiert sich</a:t>
            </a:r>
            <a:br>
              <a:rPr lang="de-DE" dirty="0"/>
            </a:br>
            <a:r>
              <a:rPr lang="de-DE" dirty="0"/>
              <a:t>an der Ausbildungsrichtlinie NRW für Pflegeberufe</a:t>
            </a:r>
          </a:p>
          <a:p>
            <a:r>
              <a:rPr lang="de-DE" dirty="0"/>
              <a:t>Curriculum und Einsatzplanung sind erstellt</a:t>
            </a:r>
          </a:p>
          <a:p>
            <a:r>
              <a:rPr lang="de-DE" dirty="0"/>
              <a:t>Prüfungsordnung wurde durch den Vorstand genehmigt</a:t>
            </a:r>
          </a:p>
          <a:p>
            <a:r>
              <a:rPr lang="de-DE" dirty="0"/>
              <a:t>Erster Ausbildungslehrgang ist am 01.11.2016 gestartet</a:t>
            </a:r>
          </a:p>
          <a:p>
            <a:r>
              <a:rPr lang="de-DE" dirty="0"/>
              <a:t>Zweiter Ausbildungsgang startete am 01.08.2017 in Hildesheim</a:t>
            </a:r>
          </a:p>
          <a:p>
            <a:r>
              <a:rPr lang="de-DE" dirty="0"/>
              <a:t>Dritter Ausbildungsgang am 01.10.2017 in Potsdam am Brandenburgischen Bildungswerk gestartet.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3989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258888" y="966352"/>
            <a:ext cx="6347257" cy="1804559"/>
          </a:xfrm>
        </p:spPr>
        <p:txBody>
          <a:bodyPr anchor="ctr" anchorCtr="0"/>
          <a:lstStyle/>
          <a:p>
            <a:r>
              <a:rPr lang="de-DE" dirty="0"/>
              <a:t>Inhaltlicher Einblick in </a:t>
            </a:r>
            <a:br>
              <a:rPr lang="de-DE" dirty="0"/>
            </a:br>
            <a:r>
              <a:rPr lang="de-DE" dirty="0"/>
              <a:t>die neue Ausbildung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672707" y="2792342"/>
            <a:ext cx="2063215" cy="2882782"/>
            <a:chOff x="2672707" y="2792342"/>
            <a:chExt cx="2063215" cy="288278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900150" y="3085135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862977" y="2988941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862976" y="2991155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825803" y="2933233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761692" y="2978160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761691" y="2912227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672707" y="2931018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710806" y="2860120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20087">
              <a:off x="2692105" y="2792342"/>
              <a:ext cx="1835772" cy="25899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36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Das Curriculum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Fachsystematischer Aufbau mit Verweis inhaltlicher Affinitäten zu anderen Lerninhalten</a:t>
            </a:r>
          </a:p>
          <a:p>
            <a:r>
              <a:rPr lang="de-DE" dirty="0"/>
              <a:t>Unterteilung in 4 übergeordnete Lernbereiche</a:t>
            </a:r>
          </a:p>
          <a:p>
            <a:r>
              <a:rPr lang="de-DE" dirty="0"/>
              <a:t>Die Auswahl der Lernthemen erfolgte anhand des Experten-</a:t>
            </a:r>
            <a:br>
              <a:rPr lang="de-DE" dirty="0"/>
            </a:br>
            <a:r>
              <a:rPr lang="de-DE" dirty="0"/>
              <a:t>wissen, welches sich durch die Tätigen und Lehrenden in der Praxis etabliert hat.</a:t>
            </a:r>
          </a:p>
          <a:p>
            <a:r>
              <a:rPr lang="de-DE" dirty="0"/>
              <a:t>Jede Lerneinheit beinhaltet eine Beschreibung der </a:t>
            </a:r>
            <a:br>
              <a:rPr lang="de-DE" dirty="0"/>
            </a:br>
            <a:r>
              <a:rPr lang="de-DE" dirty="0"/>
              <a:t>Zielsetzung. Angestrebtes Output und das zu erreichende Kompetenzniveau werden erkennbar. </a:t>
            </a:r>
          </a:p>
          <a:p>
            <a:r>
              <a:rPr lang="de-DE" dirty="0"/>
              <a:t>Zielsetzung als auch inhaltliche Ausgestaltung ist in den Lernbereichen I und II (fachspezifische Wissensbestände) konkreter als in den Lernbereichen III und IV aufgeführt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1252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099"/>
            <a:ext cx="8229600" cy="739775"/>
          </a:xfrm>
        </p:spPr>
        <p:txBody>
          <a:bodyPr>
            <a:normAutofit/>
          </a:bodyPr>
          <a:lstStyle/>
          <a:p>
            <a:r>
              <a:rPr lang="de-DE" dirty="0">
                <a:latin typeface="Trebuchet MS" pitchFamily="34" charset="0"/>
              </a:rPr>
              <a:t>Entwicklung der Mitgliederzahlen 1996-2016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280656"/>
              </p:ext>
            </p:extLst>
          </p:nvPr>
        </p:nvGraphicFramePr>
        <p:xfrm>
          <a:off x="116732" y="1252795"/>
          <a:ext cx="8490693" cy="518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7062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/>
          <a:lstStyle/>
          <a:p>
            <a:r>
              <a:rPr lang="de-DE" dirty="0"/>
              <a:t>Das Curriculum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de-DE" dirty="0"/>
              <a:t>Kernaufgaben (420 </a:t>
            </a:r>
            <a:r>
              <a:rPr lang="de-DE" dirty="0" err="1"/>
              <a:t>Ustd</a:t>
            </a:r>
            <a:r>
              <a:rPr lang="de-DE" dirty="0"/>
              <a:t>.)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Spezielle Kenntnisse (560 </a:t>
            </a:r>
            <a:r>
              <a:rPr lang="de-DE" dirty="0" err="1"/>
              <a:t>Ustd</a:t>
            </a:r>
            <a:r>
              <a:rPr lang="de-DE" dirty="0"/>
              <a:t>.)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Ausbildungs- und Berufssituation (260 </a:t>
            </a:r>
            <a:r>
              <a:rPr lang="de-DE" dirty="0" err="1"/>
              <a:t>Ustd</a:t>
            </a:r>
            <a:r>
              <a:rPr lang="de-DE" dirty="0"/>
              <a:t>.)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Rechtliche und institutionelle Rahmenbedingungen </a:t>
            </a:r>
            <a:br>
              <a:rPr lang="de-DE" dirty="0"/>
            </a:br>
            <a:r>
              <a:rPr lang="de-DE" dirty="0"/>
              <a:t>(180 </a:t>
            </a:r>
            <a:r>
              <a:rPr lang="de-DE" dirty="0" err="1"/>
              <a:t>Ustd</a:t>
            </a:r>
            <a:r>
              <a:rPr lang="de-DE" dirty="0"/>
              <a:t>.)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	(zusätzlich 180 </a:t>
            </a:r>
            <a:r>
              <a:rPr lang="de-DE" dirty="0" err="1"/>
              <a:t>Ustd</a:t>
            </a:r>
            <a:r>
              <a:rPr lang="de-DE" dirty="0"/>
              <a:t>. Selbststudium)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40608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40000" y="708500"/>
            <a:ext cx="8064000" cy="126000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„Fachkraft für Medizinprodukteaufbereitung“ (FMA-DGSV)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397640"/>
              </p:ext>
            </p:extLst>
          </p:nvPr>
        </p:nvGraphicFramePr>
        <p:xfrm>
          <a:off x="0" y="475687"/>
          <a:ext cx="9594850" cy="544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Dokument" r:id="rId3" imgW="9817100" imgH="5575300" progId="Word.Document.12">
                  <p:embed/>
                </p:oleObj>
              </mc:Choice>
              <mc:Fallback>
                <p:oleObj name="Dokument" r:id="rId3" imgW="9817100" imgH="557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5687"/>
                        <a:ext cx="9594850" cy="544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9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>
            <a:normAutofit/>
          </a:bodyPr>
          <a:lstStyle/>
          <a:p>
            <a:pPr defTabSz="431800">
              <a:tabLst>
                <a:tab pos="7715250" algn="r"/>
              </a:tabLst>
            </a:pPr>
            <a:br>
              <a:rPr lang="de-DE" dirty="0"/>
            </a:br>
            <a:r>
              <a:rPr lang="de-DE" dirty="0"/>
              <a:t>Lernbereich I 	„Kernaufgaben“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Inhalte rund um das Kerngeschäft der Fachkraft für Medizinprodukteaufbereitung</a:t>
            </a:r>
          </a:p>
          <a:p>
            <a:r>
              <a:rPr lang="de-DE" dirty="0"/>
              <a:t>Qualifikation der Lernenden, Aufgaben zu übernehmen, die in Gegenwart und Zukunft den Schwerpunkt der Medizinprodukteaufbereitung ausmachen</a:t>
            </a:r>
          </a:p>
          <a:p>
            <a:r>
              <a:rPr lang="de-DE" dirty="0"/>
              <a:t>Schwerpunkt: </a:t>
            </a:r>
            <a:br>
              <a:rPr lang="de-DE" dirty="0"/>
            </a:br>
            <a:r>
              <a:rPr lang="de-DE" dirty="0"/>
              <a:t>die einzelnen Schritte des Aufbereitungskreislaufes von Medizinprodukten sowie das übergeordnete Kennenlernen </a:t>
            </a:r>
            <a:br>
              <a:rPr lang="de-DE" dirty="0"/>
            </a:br>
            <a:r>
              <a:rPr lang="de-DE" dirty="0"/>
              <a:t>des Medizinproduktemanagements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6380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895350" algn="l"/>
              </a:tabLst>
            </a:pPr>
            <a:r>
              <a:rPr lang="de-DE" dirty="0"/>
              <a:t>I.1 	Medizinprodukte entsorgen, reinigen und desinfizieren</a:t>
            </a:r>
          </a:p>
          <a:p>
            <a:pPr defTabSz="366713">
              <a:tabLst>
                <a:tab pos="895350" algn="l"/>
              </a:tabLst>
            </a:pPr>
            <a:r>
              <a:rPr lang="de-DE" dirty="0"/>
              <a:t>I.2 	Medizinprodukte kontrollieren, pflegen und </a:t>
            </a:r>
            <a:br>
              <a:rPr lang="de-DE" dirty="0"/>
            </a:br>
            <a:r>
              <a:rPr lang="de-DE" dirty="0"/>
              <a:t>	zusammenstellen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I.3 	Medizinprodukte verpacken und kennzeichnen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I.4 	Medizinprodukte sterilisieren</a:t>
            </a:r>
          </a:p>
          <a:p>
            <a:pPr defTabSz="733425">
              <a:tabLst>
                <a:tab pos="895350" algn="l"/>
              </a:tabLst>
            </a:pPr>
            <a:r>
              <a:rPr lang="de-DE" dirty="0"/>
              <a:t>I.5 	Prozesse in den verschiedenen Aufbereitungsschritten </a:t>
            </a:r>
            <a:br>
              <a:rPr lang="de-DE" dirty="0"/>
            </a:br>
            <a:r>
              <a:rPr lang="de-DE" dirty="0"/>
              <a:t>	validieren und freigeben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I.6 	Medizinprodukte transportieren und lagern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I.7 	Medizinproduktemanagement kennenlernen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D67704B-9ED3-40BA-A14C-A23B5CCF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>
            <a:normAutofit/>
          </a:bodyPr>
          <a:lstStyle/>
          <a:p>
            <a:pPr defTabSz="431800">
              <a:tabLst>
                <a:tab pos="7715250" algn="r"/>
              </a:tabLst>
            </a:pPr>
            <a:br>
              <a:rPr lang="de-DE" dirty="0"/>
            </a:br>
            <a:r>
              <a:rPr lang="de-DE" dirty="0"/>
              <a:t>Lernbereich I 	„Kernaufgaben“ </a:t>
            </a:r>
          </a:p>
        </p:txBody>
      </p:sp>
    </p:spTree>
    <p:extLst>
      <p:ext uri="{BB962C8B-B14F-4D97-AF65-F5344CB8AC3E}">
        <p14:creationId xmlns:p14="http://schemas.microsoft.com/office/powerpoint/2010/main" val="11761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Lernbereich II 	„Spezielle Kenntnisse“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Spezifische Kenntnisse, um Medizinprodukte </a:t>
            </a:r>
            <a:br>
              <a:rPr lang="de-DE" dirty="0"/>
            </a:br>
            <a:r>
              <a:rPr lang="de-DE" dirty="0"/>
              <a:t>fach- und sachgerecht aufbereiten zu können</a:t>
            </a:r>
          </a:p>
          <a:p>
            <a:r>
              <a:rPr lang="de-DE" dirty="0"/>
              <a:t>Inhalte, die über das Kerngeschäft hinausgehen, </a:t>
            </a:r>
            <a:br>
              <a:rPr lang="de-DE" dirty="0"/>
            </a:br>
            <a:r>
              <a:rPr lang="de-DE" dirty="0"/>
              <a:t>jedoch trotzdem zum alltäglichen Berufsalltag einer </a:t>
            </a:r>
            <a:br>
              <a:rPr lang="de-DE" dirty="0"/>
            </a:br>
            <a:r>
              <a:rPr lang="de-DE" dirty="0"/>
              <a:t>Fachkraft zur Aufbereitung von Medizinprodukten zählen</a:t>
            </a:r>
          </a:p>
          <a:p>
            <a:r>
              <a:rPr lang="de-DE" dirty="0"/>
              <a:t>Deutliche Schwerpunkte: </a:t>
            </a:r>
            <a:br>
              <a:rPr lang="de-DE" dirty="0"/>
            </a:br>
            <a:r>
              <a:rPr lang="de-DE" dirty="0"/>
              <a:t>Hygiene und hygienische Arbeitsweise, sowie Kennenlernen spezifischer Medizinprodukte</a:t>
            </a:r>
          </a:p>
          <a:p>
            <a:r>
              <a:rPr lang="de-DE" dirty="0"/>
              <a:t>Einblicke in Themen wie die Qualitätssicherung, </a:t>
            </a:r>
            <a:br>
              <a:rPr lang="de-DE" dirty="0"/>
            </a:br>
            <a:r>
              <a:rPr lang="de-DE" dirty="0"/>
              <a:t>Arbeitsschutz und Betriebstechnik, </a:t>
            </a:r>
            <a:br>
              <a:rPr lang="de-DE" dirty="0"/>
            </a:br>
            <a:r>
              <a:rPr lang="de-DE" dirty="0"/>
              <a:t>Schnittstellenmanagement und Grundlagen </a:t>
            </a:r>
            <a:br>
              <a:rPr lang="de-DE" dirty="0"/>
            </a:br>
            <a:r>
              <a:rPr lang="de-DE" dirty="0"/>
              <a:t>naturwissenschaftlicher und medizinischer Art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6280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>
            <a:normAutofit/>
          </a:bodyPr>
          <a:lstStyle/>
          <a:p>
            <a:pPr>
              <a:tabLst>
                <a:tab pos="895350" algn="l"/>
              </a:tabLst>
            </a:pPr>
            <a:r>
              <a:rPr lang="de-DE" dirty="0"/>
              <a:t>II.1	Hygienisch arbeiten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II.2 	Arbeitsschutz umsetzen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II.3 	Bau- und Betriebstechnik kennenlernen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II.4 	Qualität sichern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II.5 	Naturwissenschaftliche und Grundlagen </a:t>
            </a:r>
            <a:br>
              <a:rPr lang="de-DE" dirty="0"/>
            </a:br>
            <a:r>
              <a:rPr lang="de-DE" dirty="0"/>
              <a:t>	kennenlernen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II.6 	Medizinprodukte kennenlernen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II.7 	Tätigkeiten im Rahmen der Schnittstellen </a:t>
            </a:r>
            <a:br>
              <a:rPr lang="de-DE" dirty="0"/>
            </a:br>
            <a:r>
              <a:rPr lang="de-DE" dirty="0"/>
              <a:t>	kennenlernen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C657B6A-F01F-431E-BF7B-C916A0E6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Lernbereich II 	„Spezielle Kenntnisse“</a:t>
            </a:r>
          </a:p>
        </p:txBody>
      </p:sp>
    </p:spTree>
    <p:extLst>
      <p:ext uri="{BB962C8B-B14F-4D97-AF65-F5344CB8AC3E}">
        <p14:creationId xmlns:p14="http://schemas.microsoft.com/office/powerpoint/2010/main" val="4704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	„Ausbildungs- und </a:t>
            </a:r>
            <a:br>
              <a:rPr lang="de-DE" dirty="0"/>
            </a:br>
            <a:r>
              <a:rPr lang="de-DE" dirty="0"/>
              <a:t>Lernbereich III 	Berufssituation“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Im Fokus: die berufliche und persönliche Situation </a:t>
            </a:r>
            <a:br>
              <a:rPr lang="de-DE" dirty="0"/>
            </a:br>
            <a:r>
              <a:rPr lang="de-DE" dirty="0"/>
              <a:t>der Auszubildenden</a:t>
            </a:r>
          </a:p>
          <a:p>
            <a:r>
              <a:rPr lang="de-DE" dirty="0"/>
              <a:t>Rolle als Lernende, Betrachtung des eigenen Lernverhaltens, </a:t>
            </a:r>
            <a:br>
              <a:rPr lang="de-DE" dirty="0"/>
            </a:br>
            <a:r>
              <a:rPr lang="de-DE" dirty="0"/>
              <a:t>soziales Lernen, Vor- und Nachbereiten praktischer Ausbildungseinsätze</a:t>
            </a:r>
          </a:p>
          <a:p>
            <a:r>
              <a:rPr lang="de-DE" dirty="0"/>
              <a:t>Rolle der Auszubildenden als (angehende) Fachkraft für die Aufbereitung von Medizinprodukten und als Arbeitnehmer</a:t>
            </a:r>
          </a:p>
          <a:p>
            <a:r>
              <a:rPr lang="de-DE" dirty="0"/>
              <a:t>Kommunikation, Zurechtfinden in Gruppen und Teams des Gesundheitswesens</a:t>
            </a:r>
          </a:p>
          <a:p>
            <a:r>
              <a:rPr lang="de-DE" dirty="0"/>
              <a:t>Qualifizierung zur Anleitung und Beratung von </a:t>
            </a:r>
            <a:br>
              <a:rPr lang="de-DE" dirty="0"/>
            </a:br>
            <a:r>
              <a:rPr lang="de-DE" dirty="0"/>
              <a:t>Lernenden, Praktikanten und neuen Mitarbeitern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6483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>
            <a:normAutofit/>
          </a:bodyPr>
          <a:lstStyle/>
          <a:p>
            <a:pPr>
              <a:tabLst>
                <a:tab pos="895350" algn="l"/>
              </a:tabLst>
            </a:pPr>
            <a:r>
              <a:rPr lang="de-DE" dirty="0"/>
              <a:t>III.1 	Das eigene Lernen planen, durchführen evaluieren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III.2 	Berufliches Selbstverständnis entwickeln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III.3 	In Gruppen und Teams zusammenarbeiten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III.4 	Gespräche führen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III.5 	Beraten und Anleiten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III.6 	Soziales Lernen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III.7 	Praktische Ausbildungseinsätze vor- und nachbereiten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01D0147-C38E-47B9-90D6-F720976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	„Ausbildungs- und </a:t>
            </a:r>
            <a:br>
              <a:rPr lang="de-DE" dirty="0"/>
            </a:br>
            <a:r>
              <a:rPr lang="de-DE" dirty="0"/>
              <a:t>Lernbereich III 	Berufssituation“</a:t>
            </a:r>
          </a:p>
        </p:txBody>
      </p:sp>
    </p:spTree>
    <p:extLst>
      <p:ext uri="{BB962C8B-B14F-4D97-AF65-F5344CB8AC3E}">
        <p14:creationId xmlns:p14="http://schemas.microsoft.com/office/powerpoint/2010/main" val="2895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	„Rechtliche und institutionelle</a:t>
            </a:r>
            <a:br>
              <a:rPr lang="de-DE" dirty="0"/>
            </a:br>
            <a:r>
              <a:rPr lang="de-DE" dirty="0"/>
              <a:t>Lernbereich IV  	Rahmenbedingungen 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Erfassung und Analyse äußerer Einflüssen auf die Aufbereitung </a:t>
            </a:r>
            <a:br>
              <a:rPr lang="de-DE" dirty="0"/>
            </a:br>
            <a:r>
              <a:rPr lang="de-DE" dirty="0"/>
              <a:t>von Medizinprodukten (gesellschaftlicher, rechtlicher und ökonomischer Natur) </a:t>
            </a:r>
          </a:p>
          <a:p>
            <a:r>
              <a:rPr lang="de-DE" dirty="0"/>
              <a:t>Qualifikation um unter Berücksichtigung möglicher </a:t>
            </a:r>
            <a:br>
              <a:rPr lang="de-DE" dirty="0"/>
            </a:br>
            <a:r>
              <a:rPr lang="de-DE" dirty="0"/>
              <a:t>Problemlagen, welche die Rahmenbedingungen mit sich </a:t>
            </a:r>
            <a:br>
              <a:rPr lang="de-DE" dirty="0"/>
            </a:br>
            <a:r>
              <a:rPr lang="de-DE" dirty="0"/>
              <a:t>bringen, die Aufbereitung von Medizinprodukten </a:t>
            </a:r>
            <a:br>
              <a:rPr lang="de-DE" dirty="0"/>
            </a:br>
            <a:r>
              <a:rPr lang="de-DE" dirty="0"/>
              <a:t>fach- und sachgerecht durchzuführen </a:t>
            </a:r>
          </a:p>
          <a:p>
            <a:r>
              <a:rPr lang="de-DE" dirty="0"/>
              <a:t>Überblick über das deutsche Gesundheitssystem, </a:t>
            </a:r>
            <a:br>
              <a:rPr lang="de-DE" dirty="0"/>
            </a:br>
            <a:r>
              <a:rPr lang="de-DE" dirty="0"/>
              <a:t>Auseinandersetzung mit Aufbau- und Ablauforganisation </a:t>
            </a:r>
            <a:br>
              <a:rPr lang="de-DE" dirty="0"/>
            </a:br>
            <a:r>
              <a:rPr lang="de-DE" dirty="0"/>
              <a:t>und betriebswirtschaftliche Einblicke in die Arbeit </a:t>
            </a:r>
            <a:br>
              <a:rPr lang="de-DE" dirty="0"/>
            </a:br>
            <a:r>
              <a:rPr lang="de-DE" dirty="0"/>
              <a:t>in der AEMP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1462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rtlCol="0">
            <a:noAutofit/>
          </a:bodyPr>
          <a:lstStyle/>
          <a:p>
            <a:pPr>
              <a:tabLst>
                <a:tab pos="895350" algn="l"/>
              </a:tabLst>
            </a:pPr>
            <a:r>
              <a:rPr lang="de-DE" dirty="0"/>
              <a:t>IV.1 	Gesellschaftliche Rahmenbedingungen beruflichen 	Handelns berücksichtigen	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IV.2 	Rechtliche Rahmenbedingungen bei der Aufbereitung</a:t>
            </a:r>
            <a:br>
              <a:rPr lang="de-DE" dirty="0"/>
            </a:br>
            <a:r>
              <a:rPr lang="de-DE" dirty="0"/>
              <a:t>	von Medizinprodukten berücksichtigen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IV.3 	Ökologische Rahmenbedingungen beruflichen Handelns</a:t>
            </a:r>
            <a:br>
              <a:rPr lang="de-DE" dirty="0"/>
            </a:br>
            <a:r>
              <a:rPr lang="de-DE" dirty="0"/>
              <a:t>	berücksichtigen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IV.4 	Das deutsche Gesundheitssystem </a:t>
            </a:r>
            <a:br>
              <a:rPr lang="de-DE" dirty="0"/>
            </a:br>
            <a:r>
              <a:rPr lang="de-DE" dirty="0"/>
              <a:t>	kennenlernen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IV.5 	Betriebswirtschaftliche und administrative Aufgaben </a:t>
            </a:r>
            <a:br>
              <a:rPr lang="de-DE" dirty="0"/>
            </a:br>
            <a:r>
              <a:rPr lang="de-DE" dirty="0"/>
              <a:t>	in der ZSVA kennenlernen</a:t>
            </a:r>
          </a:p>
          <a:p>
            <a:pPr>
              <a:tabLst>
                <a:tab pos="895350" algn="l"/>
              </a:tabLst>
            </a:pPr>
            <a:r>
              <a:rPr lang="de-DE" dirty="0"/>
              <a:t>IV.6 	Aufbau- und Ablauforganisation </a:t>
            </a:r>
            <a:br>
              <a:rPr lang="de-DE" dirty="0"/>
            </a:br>
            <a:r>
              <a:rPr lang="de-DE" dirty="0"/>
              <a:t>	kennenlernen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178544C-0D86-449D-8310-B38EE749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15888"/>
            <a:ext cx="7921626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31800">
              <a:tabLst>
                <a:tab pos="7715250" algn="r"/>
              </a:tabLst>
            </a:pPr>
            <a:r>
              <a:rPr lang="de-DE" dirty="0"/>
              <a:t>	„Rechtliche und institutionelle</a:t>
            </a:r>
            <a:br>
              <a:rPr lang="de-DE" dirty="0"/>
            </a:br>
            <a:r>
              <a:rPr lang="de-DE" dirty="0"/>
              <a:t>Lernbereich IV  	Rahmenbedingungen “</a:t>
            </a:r>
          </a:p>
        </p:txBody>
      </p:sp>
    </p:spTree>
    <p:extLst>
      <p:ext uri="{BB962C8B-B14F-4D97-AF65-F5344CB8AC3E}">
        <p14:creationId xmlns:p14="http://schemas.microsoft.com/office/powerpoint/2010/main" val="182297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-102090"/>
            <a:ext cx="7921626" cy="1009650"/>
          </a:xfrm>
        </p:spPr>
        <p:txBody>
          <a:bodyPr/>
          <a:lstStyle/>
          <a:p>
            <a:r>
              <a:rPr lang="de-DE" dirty="0"/>
              <a:t>Gemeinsame Bildungsarbeit von DGSV und SGSV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392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de-DE" dirty="0"/>
              <a:t>Seit 1997 Etablierung der Lehrgänge FKI-III; SK Arzt/Zahnarztpraxen, SK Endoskopie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60 anerkannte Bildungsstätten (Lehrgänge in über 90 Orten)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Lehrgänge für Aufbereitung von Medizinprodukten für</a:t>
            </a:r>
          </a:p>
          <a:p>
            <a:pPr lvl="2">
              <a:lnSpc>
                <a:spcPct val="130000"/>
              </a:lnSpc>
            </a:pPr>
            <a:r>
              <a:rPr lang="de-DE" dirty="0" err="1"/>
              <a:t>Sterilgutversorgungsabteilungen</a:t>
            </a:r>
            <a:endParaRPr lang="de-DE" dirty="0"/>
          </a:p>
          <a:p>
            <a:pPr lvl="2">
              <a:lnSpc>
                <a:spcPct val="130000"/>
              </a:lnSpc>
            </a:pPr>
            <a:r>
              <a:rPr lang="de-DE" dirty="0"/>
              <a:t>Praxiskliniken und Medizinischen Versorgungszentren</a:t>
            </a:r>
          </a:p>
          <a:p>
            <a:pPr lvl="2">
              <a:lnSpc>
                <a:spcPct val="130000"/>
              </a:lnSpc>
            </a:pPr>
            <a:r>
              <a:rPr lang="de-DE" dirty="0"/>
              <a:t>Arzt- und Zahnarztpraxen</a:t>
            </a:r>
          </a:p>
          <a:p>
            <a:pPr lvl="2">
              <a:lnSpc>
                <a:spcPct val="130000"/>
              </a:lnSpc>
            </a:pPr>
            <a:r>
              <a:rPr lang="de-DE" dirty="0" err="1"/>
              <a:t>Endoskopieeinheiten</a:t>
            </a:r>
            <a:endParaRPr lang="de-DE" dirty="0"/>
          </a:p>
          <a:p>
            <a:pPr lvl="2">
              <a:lnSpc>
                <a:spcPct val="130000"/>
              </a:lnSpc>
            </a:pPr>
            <a:r>
              <a:rPr lang="de-DE" dirty="0" err="1"/>
              <a:t>Podologie</a:t>
            </a:r>
            <a:endParaRPr lang="de-DE" dirty="0"/>
          </a:p>
          <a:p>
            <a:pPr lvl="2">
              <a:lnSpc>
                <a:spcPct val="130000"/>
              </a:lnSpc>
            </a:pPr>
            <a:r>
              <a:rPr lang="de-DE" dirty="0"/>
              <a:t>Tätowierer und </a:t>
            </a:r>
            <a:r>
              <a:rPr lang="de-DE" dirty="0" err="1"/>
              <a:t>Piercer</a:t>
            </a:r>
          </a:p>
          <a:p>
            <a:pPr lvl="1">
              <a:lnSpc>
                <a:spcPct val="130000"/>
              </a:lnSpc>
            </a:pPr>
            <a:r>
              <a:rPr lang="de-DE" dirty="0"/>
              <a:t>Anerkennungsprozedere und Qualitätssicherung für Bildungsstätten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30286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826" y="1392877"/>
            <a:ext cx="7682346" cy="4429125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/>
              <a:t> </a:t>
            </a:r>
          </a:p>
          <a:p>
            <a:pPr marL="0" indent="0" algn="ctr">
              <a:buNone/>
            </a:pPr>
            <a:endParaRPr lang="de-DE" sz="1800" dirty="0"/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„Fachkraft für 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Medizinprodukteaufbereitung“</a:t>
            </a:r>
            <a:r>
              <a:rPr lang="de-DE" sz="4000" dirty="0"/>
              <a:t> 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endParaRPr lang="de-DE" sz="4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20 Jahre und kein bisschen leise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/>
          <a:srcRect l="10255" r="10255"/>
          <a:stretch>
            <a:fillRect/>
          </a:stretch>
        </p:blipFill>
        <p:spPr>
          <a:xfrm>
            <a:off x="2397760" y="4335098"/>
            <a:ext cx="3647440" cy="20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4 Bildungsstätten sind als Ausbildungsstätten der DGSV anerkannt (Dortmund, Potsdam, Trittau/Hildesheim, Warburg/Duisburg)</a:t>
            </a:r>
          </a:p>
          <a:p>
            <a:r>
              <a:rPr lang="de-DE" dirty="0"/>
              <a:t>1 Bildungsstätte hat die Anerkennung beantragt (Bad Kreuznach)</a:t>
            </a:r>
          </a:p>
          <a:p>
            <a:r>
              <a:rPr lang="de-DE" dirty="0"/>
              <a:t>01.11.16 Beginn des Pilotkurses in Dortmund</a:t>
            </a:r>
          </a:p>
          <a:p>
            <a:pPr lvl="1"/>
            <a:r>
              <a:rPr lang="de-DE" dirty="0"/>
              <a:t>17 Teilnehmer</a:t>
            </a:r>
          </a:p>
          <a:p>
            <a:pPr lvl="1"/>
            <a:r>
              <a:rPr lang="de-DE" dirty="0"/>
              <a:t>Teilnehmer von München, Freiburg, Köln, Aachen bis Münster</a:t>
            </a:r>
          </a:p>
          <a:p>
            <a:pPr marL="342900" lvl="1" indent="-342900"/>
            <a:r>
              <a:rPr lang="de-DE" dirty="0"/>
              <a:t>01.07.2017 Ausbildung in Hildesheim</a:t>
            </a:r>
          </a:p>
          <a:p>
            <a:pPr marL="342900" lvl="1" indent="-342900"/>
            <a:r>
              <a:rPr lang="de-DE" dirty="0"/>
              <a:t>01.10.2017 Ausbildung in Potsdam</a:t>
            </a:r>
          </a:p>
          <a:p>
            <a:pPr marL="342900" lvl="1" indent="-342900"/>
            <a:r>
              <a:rPr lang="de-DE" dirty="0"/>
              <a:t>........</a:t>
            </a:r>
          </a:p>
          <a:p>
            <a:pPr marL="342900" lvl="1" indent="-342900"/>
            <a:endParaRPr lang="de-DE" dirty="0"/>
          </a:p>
          <a:p>
            <a:pPr marL="342900" lvl="1" indent="-342900"/>
            <a:endParaRPr lang="de-DE" dirty="0"/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0" y="4946470"/>
            <a:ext cx="2905760" cy="17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7DE12D-F960-4F4C-A7A7-039725E6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Vorstand ist mit Wirtschaftsministerium und Anderen im Gespräch bezüglich Anerkennung der dreijährigen Berufsausbildung.</a:t>
            </a:r>
          </a:p>
          <a:p>
            <a:r>
              <a:rPr lang="de-DE" dirty="0"/>
              <a:t>DGSV wird den Fachkunde III ab 2019 umgestalten, nähere Informationen folgen demnächst.</a:t>
            </a:r>
          </a:p>
          <a:p>
            <a:r>
              <a:rPr lang="de-DE" dirty="0"/>
              <a:t>Fachkunde I und II sowie Sachkundelehrgänge bleiben unverändert bestehen, der Fachkräftemangel wäre sonst nicht mehr aufzuhalten.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4B431E-3E1D-42FA-A5DA-1AF4F4F8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geht es weiter?</a:t>
            </a:r>
          </a:p>
        </p:txBody>
      </p:sp>
    </p:spTree>
    <p:extLst>
      <p:ext uri="{BB962C8B-B14F-4D97-AF65-F5344CB8AC3E}">
        <p14:creationId xmlns:p14="http://schemas.microsoft.com/office/powerpoint/2010/main" val="84234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VolldampfVorau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4686"/>
          <a:stretch>
            <a:fillRect/>
          </a:stretch>
        </p:blipFill>
        <p:spPr>
          <a:xfrm>
            <a:off x="1" y="1138343"/>
            <a:ext cx="9144000" cy="479443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5988" y="100814"/>
            <a:ext cx="7940399" cy="846915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         </a:t>
            </a:r>
            <a:r>
              <a:rPr lang="de-DE" sz="3600" dirty="0">
                <a:solidFill>
                  <a:srgbClr val="FF0000"/>
                </a:solidFill>
              </a:rPr>
              <a:t>20 Jahre und kein bisschen leise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501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2" y="1428363"/>
            <a:ext cx="7439193" cy="1869392"/>
          </a:xfrm>
        </p:spPr>
        <p:txBody>
          <a:bodyPr>
            <a:normAutofit/>
          </a:bodyPr>
          <a:lstStyle/>
          <a:p>
            <a:r>
              <a:rPr lang="de-DE" dirty="0"/>
              <a:t>Vielen Dank für Ihre </a:t>
            </a:r>
            <a:r>
              <a:rPr lang="de-DE"/>
              <a:t>Aufmerksamkeit!</a:t>
            </a:r>
            <a:endParaRPr lang="de-DE" sz="1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722313" y="3785703"/>
            <a:ext cx="6918724" cy="1596521"/>
          </a:xfrm>
        </p:spPr>
        <p:txBody>
          <a:bodyPr>
            <a:normAutofit/>
          </a:bodyPr>
          <a:lstStyle/>
          <a:p>
            <a:r>
              <a:rPr lang="de-DE" sz="1800" dirty="0"/>
              <a:t>Deutsche Gesellschaft für Sterilgutversorgung e.V.</a:t>
            </a:r>
            <a:br>
              <a:rPr lang="de-DE" sz="1800" dirty="0"/>
            </a:br>
            <a:r>
              <a:rPr lang="de-DE" sz="1800" dirty="0"/>
              <a:t>Potsdamer Allee 8, 14641 </a:t>
            </a:r>
            <a:r>
              <a:rPr lang="de-DE" sz="1800" dirty="0" err="1"/>
              <a:t>Wustermark</a:t>
            </a:r>
            <a:br>
              <a:rPr lang="de-DE" sz="1800" dirty="0"/>
            </a:br>
            <a:r>
              <a:rPr lang="de-DE" sz="1800" dirty="0"/>
              <a:t>E-Mail &lt;</a:t>
            </a:r>
            <a:r>
              <a:rPr lang="de-DE" sz="1800" dirty="0" err="1"/>
              <a:t>info@dgsv-ev.de</a:t>
            </a:r>
            <a:r>
              <a:rPr lang="de-DE" sz="1800" dirty="0"/>
              <a:t>&gt;, </a:t>
            </a:r>
            <a:r>
              <a:rPr lang="de-DE" sz="1800" dirty="0" err="1"/>
              <a:t>www.dgsv-ev.de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690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>
            <a:normAutofit/>
          </a:bodyPr>
          <a:lstStyle/>
          <a:p>
            <a:r>
              <a:rPr lang="de-DE" dirty="0"/>
              <a:t>Stellenwert der </a:t>
            </a:r>
            <a:br>
              <a:rPr lang="de-DE" dirty="0"/>
            </a:br>
            <a:r>
              <a:rPr lang="de-DE" dirty="0"/>
              <a:t>Qualifizierungsmaßnahmen DGSV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392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DGSV-Lehrgänge sind in Deutschland uneingeschränkt anerkannt</a:t>
            </a:r>
          </a:p>
          <a:p>
            <a:r>
              <a:rPr lang="de-DE" dirty="0"/>
              <a:t>Die Überwachungsbehörden (§ 26 MPG) verlangen</a:t>
            </a:r>
            <a:br>
              <a:rPr lang="de-DE" dirty="0"/>
            </a:br>
            <a:r>
              <a:rPr lang="de-DE" dirty="0"/>
              <a:t>den Nachweis der  Sachkenntnis (MPBetreibV) zur Aufbereitung </a:t>
            </a:r>
            <a:br>
              <a:rPr lang="de-DE" dirty="0"/>
            </a:br>
            <a:r>
              <a:rPr lang="de-DE" dirty="0"/>
              <a:t>von Medizinprodukten mit Hinweis auf die DGSV</a:t>
            </a:r>
          </a:p>
          <a:p>
            <a:r>
              <a:rPr lang="de-DE" dirty="0"/>
              <a:t>KRINKO-/</a:t>
            </a:r>
            <a:r>
              <a:rPr lang="de-DE" dirty="0" err="1"/>
              <a:t>BfArM</a:t>
            </a:r>
            <a:r>
              <a:rPr lang="de-DE" dirty="0"/>
              <a:t>-Empfehlung zu den Anforderungen</a:t>
            </a:r>
            <a:br>
              <a:rPr lang="de-DE" dirty="0"/>
            </a:br>
            <a:r>
              <a:rPr lang="de-DE" dirty="0"/>
              <a:t>an die Hygiene bei der  Aufbereitung von Medizinprodukten </a:t>
            </a:r>
            <a:br>
              <a:rPr lang="de-DE" dirty="0"/>
            </a:br>
            <a:r>
              <a:rPr lang="de-DE" dirty="0"/>
              <a:t>verweist auf Inhalte der DGSV-Rahmenlehrpläne</a:t>
            </a:r>
          </a:p>
          <a:p>
            <a:r>
              <a:rPr lang="de-DE" dirty="0"/>
              <a:t>Hygieneverordnungen der Länder verweisen zum Teil auf die DGSV</a:t>
            </a:r>
          </a:p>
          <a:p>
            <a:r>
              <a:rPr lang="de-DE" dirty="0"/>
              <a:t>standardisiert und multipliziert die fach- und sachgerechte Aufbereitungspraxis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3645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>
            <a:normAutofit/>
          </a:bodyPr>
          <a:lstStyle/>
          <a:p>
            <a:br>
              <a:rPr lang="de-DE" dirty="0"/>
            </a:br>
            <a:r>
              <a:rPr lang="de-DE" dirty="0"/>
              <a:t>Qualifizierungsmaßnahmen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Qualifizierung erreicht viele mit der Aufbereitung Beschäftigte</a:t>
            </a:r>
            <a:br>
              <a:rPr lang="de-DE" dirty="0"/>
            </a:br>
            <a:br>
              <a:rPr lang="de-DE" dirty="0"/>
            </a:br>
            <a:r>
              <a:rPr lang="de-DE" dirty="0"/>
              <a:t>ca. 63.000 Personen absolvierten eine Qualifizierungsmaßnahme an einer von der DGSV anerkannten Bildungsstätte</a:t>
            </a:r>
          </a:p>
          <a:p>
            <a:pPr lvl="1"/>
            <a:r>
              <a:rPr lang="de-DE" dirty="0"/>
              <a:t>33.363 Fachkunde I</a:t>
            </a:r>
          </a:p>
          <a:p>
            <a:pPr lvl="1" defTabSz="433388">
              <a:tabLst>
                <a:tab pos="850900" algn="l"/>
              </a:tabLst>
            </a:pPr>
            <a:r>
              <a:rPr lang="de-DE" dirty="0"/>
              <a:t>	8.183 Fachkunde II</a:t>
            </a:r>
          </a:p>
          <a:p>
            <a:pPr lvl="1">
              <a:tabLst>
                <a:tab pos="850900" algn="l"/>
              </a:tabLst>
            </a:pPr>
            <a:r>
              <a:rPr lang="de-DE" dirty="0"/>
              <a:t>	1.878 Fachkunde III</a:t>
            </a:r>
          </a:p>
          <a:p>
            <a:pPr lvl="1"/>
            <a:r>
              <a:rPr lang="de-DE" dirty="0"/>
              <a:t>14.650 Sachkunde AP/ZAP</a:t>
            </a:r>
          </a:p>
          <a:p>
            <a:pPr lvl="1">
              <a:tabLst>
                <a:tab pos="850900" algn="l"/>
              </a:tabLst>
            </a:pPr>
            <a:r>
              <a:rPr lang="de-DE" dirty="0"/>
              <a:t>	3.154 Sachkunde Endoskopie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7912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 anchor="b" anchorCtr="0"/>
          <a:lstStyle/>
          <a:p>
            <a:r>
              <a:rPr lang="de-DE" dirty="0"/>
              <a:t>Herausforderungen an eine AEMP / ZSVA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Erfüllung der gesetzlichen Vorgaben</a:t>
            </a:r>
          </a:p>
          <a:p>
            <a:r>
              <a:rPr lang="de-DE" dirty="0"/>
              <a:t>Infektionsprävention gemäß Infektionsschutzgesetz</a:t>
            </a:r>
          </a:p>
          <a:p>
            <a:r>
              <a:rPr lang="de-DE" dirty="0"/>
              <a:t>Minimierung der Gefährdung von Patienten, Anwendern und Dritten</a:t>
            </a:r>
          </a:p>
          <a:p>
            <a:r>
              <a:rPr lang="de-DE" dirty="0"/>
              <a:t>Steigende Vielfalt der aufzubereitenden Medizinprodukte </a:t>
            </a:r>
            <a:br>
              <a:rPr lang="de-DE" dirty="0"/>
            </a:br>
            <a:r>
              <a:rPr lang="de-DE" dirty="0"/>
              <a:t>(Risikoklassen  semikritisch und kritisch) </a:t>
            </a:r>
          </a:p>
          <a:p>
            <a:r>
              <a:rPr lang="de-DE" dirty="0"/>
              <a:t>Spezialisierung der Aufbereitungsmethoden </a:t>
            </a:r>
          </a:p>
          <a:p>
            <a:r>
              <a:rPr lang="de-DE" dirty="0"/>
              <a:t>Validierung der Aufbereitungsprozesse</a:t>
            </a:r>
          </a:p>
          <a:p>
            <a:r>
              <a:rPr lang="de-DE" dirty="0"/>
              <a:t>Differenzierung von Prüfmethoden und -mitteln</a:t>
            </a:r>
            <a:br>
              <a:rPr lang="de-DE" dirty="0"/>
            </a:br>
            <a:r>
              <a:rPr lang="de-DE" dirty="0"/>
              <a:t>für den Routinebetrieb </a:t>
            </a:r>
          </a:p>
          <a:p>
            <a:r>
              <a:rPr lang="de-DE" dirty="0"/>
              <a:t>Differenzierung der normativen und faktischen Vorgaben </a:t>
            </a:r>
            <a:br>
              <a:rPr lang="de-DE" dirty="0"/>
            </a:br>
            <a:r>
              <a:rPr lang="de-DE" dirty="0"/>
              <a:t>für die Aufbereitung von MP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84432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1009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Herausforderungen an eine AEMP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Zunahme des betriebswirtschaftlichen Interesses</a:t>
            </a:r>
            <a:br>
              <a:rPr lang="de-DE" dirty="0"/>
            </a:br>
            <a:r>
              <a:rPr lang="de-DE" dirty="0"/>
              <a:t>der Betreiber am Betrieb der AEMP und in der Folge zunehmender Wunsch nach Kostentransparenz und Kontrolle</a:t>
            </a:r>
          </a:p>
          <a:p>
            <a:r>
              <a:rPr lang="de-DE" dirty="0"/>
              <a:t>Gewährleistung eines reibungslosen Operationsbetrieb und </a:t>
            </a:r>
            <a:br>
              <a:rPr lang="de-DE" dirty="0"/>
            </a:br>
            <a:r>
              <a:rPr lang="de-DE" dirty="0"/>
              <a:t>somit die gefährdungslose Versorgung der Patienten</a:t>
            </a:r>
          </a:p>
          <a:p>
            <a:r>
              <a:rPr lang="de-DE" dirty="0"/>
              <a:t>Zunehmende Sensibilisierung der Betreiber hinsichtlich juristischer und öffentlichkeitswirksamer Konsequenzen </a:t>
            </a:r>
          </a:p>
          <a:p>
            <a:r>
              <a:rPr lang="de-DE" dirty="0"/>
              <a:t>Nachweisbare Qualitätssicherung der Aufbereitung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29375"/>
            <a:ext cx="6182637" cy="239713"/>
          </a:xfrm>
        </p:spPr>
        <p:txBody>
          <a:bodyPr/>
          <a:lstStyle/>
          <a:p>
            <a:r>
              <a:rPr lang="de-DE" dirty="0"/>
              <a:t>„Fachkraft für Medizinprodukteaufbereitung“ (FMA-DGSV)</a:t>
            </a:r>
          </a:p>
        </p:txBody>
      </p:sp>
    </p:spTree>
    <p:extLst>
      <p:ext uri="{BB962C8B-B14F-4D97-AF65-F5344CB8AC3E}">
        <p14:creationId xmlns:p14="http://schemas.microsoft.com/office/powerpoint/2010/main" val="19745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Die Herausforderungen </a:t>
            </a:r>
          </a:p>
          <a:p>
            <a:pPr marL="0" indent="0" algn="ctr">
              <a:buNone/>
            </a:pPr>
            <a:r>
              <a:rPr lang="de-DE" sz="4000" dirty="0">
                <a:solidFill>
                  <a:srgbClr val="FF0000"/>
                </a:solidFill>
              </a:rPr>
              <a:t>wachsen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 an eine AEMP </a:t>
            </a:r>
          </a:p>
        </p:txBody>
      </p:sp>
    </p:spTree>
    <p:extLst>
      <p:ext uri="{BB962C8B-B14F-4D97-AF65-F5344CB8AC3E}">
        <p14:creationId xmlns:p14="http://schemas.microsoft.com/office/powerpoint/2010/main" val="32547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DGS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GSV" id="{BAB3482C-377A-4A9E-AE71-9DC4333BA5D7}" vid="{7EDF2FE4-BC31-41BF-B75A-3D72A076646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DGSV</Template>
  <TotalTime>0</TotalTime>
  <Words>1199</Words>
  <Application>Microsoft Office PowerPoint</Application>
  <PresentationFormat>Bildschirmpräsentation (4:3)</PresentationFormat>
  <Paragraphs>309</Paragraphs>
  <Slides>44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Arial</vt:lpstr>
      <vt:lpstr>Calibri</vt:lpstr>
      <vt:lpstr>Trebuchet MS</vt:lpstr>
      <vt:lpstr>Wingdings</vt:lpstr>
      <vt:lpstr>DGSV</vt:lpstr>
      <vt:lpstr>Dokument</vt:lpstr>
      <vt:lpstr>Ausbildung  zur  „Fachkraft für Medizinprodukteaufbereitung“  (FMA-DGSV®)    </vt:lpstr>
      <vt:lpstr>Vorstellung der DGSV</vt:lpstr>
      <vt:lpstr>Entwicklung der Mitgliederzahlen 1996-2016 </vt:lpstr>
      <vt:lpstr>Gemeinsame Bildungsarbeit von DGSV und SGSV</vt:lpstr>
      <vt:lpstr>Stellenwert der  Qualifizierungsmaßnahmen DGSV</vt:lpstr>
      <vt:lpstr> Qualifizierungsmaßnahmen</vt:lpstr>
      <vt:lpstr>Herausforderungen an eine AEMP / ZSVA</vt:lpstr>
      <vt:lpstr>Herausforderungen an eine AEMP </vt:lpstr>
      <vt:lpstr>Herausforderungen an eine AEMP </vt:lpstr>
      <vt:lpstr>Rahmenbedingungen in einer AEMP</vt:lpstr>
      <vt:lpstr>Rahmenbedingungen in einer AEMP</vt:lpstr>
      <vt:lpstr>Rahmenbedingungen in einer AEMP</vt:lpstr>
      <vt:lpstr>Rahmenbedingungen in einer AEMP</vt:lpstr>
      <vt:lpstr>Umsetzung in der Schweiz </vt:lpstr>
      <vt:lpstr>PowerPoint-Präsentation</vt:lpstr>
      <vt:lpstr>20 Jahre und kein bisschen leise</vt:lpstr>
      <vt:lpstr>PowerPoint-Präsentation</vt:lpstr>
      <vt:lpstr>Fachkraft für Medizinprodukteaufbereitung DGSV: Ausbildungsziel</vt:lpstr>
      <vt:lpstr>Anforderungen an die Bildungsstätten für die theoretische Ausbildung</vt:lpstr>
      <vt:lpstr>Voraussetzungen für den Zugang zur Ausbildung</vt:lpstr>
      <vt:lpstr>Form, Dauer und Gliederung der theoretischen und praktischen Ausbildung</vt:lpstr>
      <vt:lpstr>Anforderungen an die Ausbildungsbetriebe für die praktische Ausbildung</vt:lpstr>
      <vt:lpstr>Anforderungen an die Ausbildungsbetriebe für die praktische Ausbildung </vt:lpstr>
      <vt:lpstr>Prüfungen</vt:lpstr>
      <vt:lpstr>Zum Vergleich der Umfang der Fachkundelehrgänge</vt:lpstr>
      <vt:lpstr>Fachkunde vs. Ausbildung</vt:lpstr>
      <vt:lpstr>Stand Curriculum, Prüfungsordnung, Einsatzplanung</vt:lpstr>
      <vt:lpstr>Inhaltlicher Einblick in  die neue Ausbildung</vt:lpstr>
      <vt:lpstr>Das Curriculum</vt:lpstr>
      <vt:lpstr>Das Curriculum</vt:lpstr>
      <vt:lpstr>PowerPoint-Präsentation</vt:lpstr>
      <vt:lpstr> Lernbereich I  „Kernaufgaben“ </vt:lpstr>
      <vt:lpstr> Lernbereich I  „Kernaufgaben“ </vt:lpstr>
      <vt:lpstr>Lernbereich II  „Spezielle Kenntnisse“</vt:lpstr>
      <vt:lpstr>Lernbereich II  „Spezielle Kenntnisse“</vt:lpstr>
      <vt:lpstr> „Ausbildungs- und  Lernbereich III  Berufssituation“</vt:lpstr>
      <vt:lpstr> „Ausbildungs- und  Lernbereich III  Berufssituation“</vt:lpstr>
      <vt:lpstr> „Rechtliche und institutionelle Lernbereich IV   Rahmenbedingungen “</vt:lpstr>
      <vt:lpstr> „Rechtliche und institutionelle Lernbereich IV   Rahmenbedingungen “</vt:lpstr>
      <vt:lpstr>20 Jahre und kein bisschen leise</vt:lpstr>
      <vt:lpstr>Aktueller Stand</vt:lpstr>
      <vt:lpstr>Wie geht es weiter?</vt:lpstr>
      <vt:lpstr>         20 Jahre und kein bisschen leise</vt:lpstr>
      <vt:lpstr>Vielen Dank für Ihre Aufmerksamkeit!</vt:lpstr>
    </vt:vector>
  </TitlesOfParts>
  <Company>HYBETA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Christiaan Meijer</dc:creator>
  <cp:lastModifiedBy>Maik Roitsch</cp:lastModifiedBy>
  <cp:revision>166</cp:revision>
  <cp:lastPrinted>2017-02-26T18:32:58Z</cp:lastPrinted>
  <dcterms:created xsi:type="dcterms:W3CDTF">2013-07-12T19:37:08Z</dcterms:created>
  <dcterms:modified xsi:type="dcterms:W3CDTF">2017-10-28T04:59:25Z</dcterms:modified>
</cp:coreProperties>
</file>