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6" r:id="rId1"/>
  </p:sldMasterIdLst>
  <p:notesMasterIdLst>
    <p:notesMasterId r:id="rId9"/>
  </p:notesMasterIdLst>
  <p:handoutMasterIdLst>
    <p:handoutMasterId r:id="rId10"/>
  </p:handoutMasterIdLst>
  <p:sldIdLst>
    <p:sldId id="664" r:id="rId2"/>
    <p:sldId id="668" r:id="rId3"/>
    <p:sldId id="680" r:id="rId4"/>
    <p:sldId id="666" r:id="rId5"/>
    <p:sldId id="569" r:id="rId6"/>
    <p:sldId id="598" r:id="rId7"/>
    <p:sldId id="661" r:id="rId8"/>
  </p:sldIdLst>
  <p:sldSz cx="9144000" cy="6858000" type="screen4x3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A0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4645" autoAdjust="0"/>
  </p:normalViewPr>
  <p:slideViewPr>
    <p:cSldViewPr showGuides="1">
      <p:cViewPr>
        <p:scale>
          <a:sx n="100" d="100"/>
          <a:sy n="100" d="100"/>
        </p:scale>
        <p:origin x="-113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46" y="-8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84" cy="4970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933" y="0"/>
            <a:ext cx="2971484" cy="4970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15.07.2013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013"/>
            <a:ext cx="2971484" cy="4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933" y="9447013"/>
            <a:ext cx="2971484" cy="4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BFE9A-0630-429E-95E8-CC3B50660EC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4663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4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15.07.2013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59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21081F-D520-4CCE-862D-A694461926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4068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FA40E-0FF3-4B69-9711-9C71569F6C2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3042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AE6A5-23B0-493B-8953-3B8E5B43459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304256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FA40E-0FF3-4B69-9711-9C71569F6C2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2FA40E-0FF3-4B69-9711-9C71569F6C2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 userDrawn="1"/>
        </p:nvSpPr>
        <p:spPr>
          <a:xfrm>
            <a:off x="755576" y="19168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11561" y="1916832"/>
            <a:ext cx="7992690" cy="3815631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32FA40E-0FF3-4B69-9711-9C71569F6C2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 userDrawn="1"/>
        </p:nvSpPr>
        <p:spPr>
          <a:xfrm>
            <a:off x="755576" y="19168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11561" y="1916832"/>
            <a:ext cx="7992690" cy="3815631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13D65-FE71-4530-AE4E-2DB8060C4AF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755576" y="19168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2FA40E-0FF3-4B69-9711-9C71569F6C2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53802-0034-4093-9E59-B52C658A4754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304256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FA40E-0FF3-4B69-9711-9C71569F6C2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2FA40E-0FF3-4B69-9711-9C71569F6C2F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7" name="Grafik 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7545" y="6309320"/>
            <a:ext cx="2088232" cy="36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27" r:id="rId12"/>
    <p:sldLayoutId id="2147483728" r:id="rId13"/>
    <p:sldLayoutId id="2147483729" r:id="rId14"/>
  </p:sldLayoutIdLst>
  <p:transition spd="slow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de.wikipedia.org/w/index.php?title=Datei:Vier-Seiten-Modell_de.svg&amp;filetimestamp=2008091219583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arstaHolch\Pictures\MP900430503.JPG"/>
          <p:cNvPicPr>
            <a:picLocks noChangeAspect="1" noChangeArrowheads="1"/>
          </p:cNvPicPr>
          <p:nvPr/>
        </p:nvPicPr>
        <p:blipFill>
          <a:blip r:embed="rId2" cstate="print"/>
          <a:srcRect t="7171" b="26419"/>
          <a:stretch>
            <a:fillRect/>
          </a:stretch>
        </p:blipFill>
        <p:spPr bwMode="auto">
          <a:xfrm>
            <a:off x="-900608" y="-387424"/>
            <a:ext cx="10910185" cy="7245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0" y="4697760"/>
            <a:ext cx="9577064" cy="216024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de-DE" sz="4400" b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Anerkennung und Wertschätzung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de-DE" sz="4400" b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als Motivationsfaktoren</a:t>
            </a:r>
          </a:p>
          <a:p>
            <a:pPr marL="0" indent="0">
              <a:buNone/>
            </a:pPr>
            <a:endParaRPr lang="de-DE" sz="4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1043608" y="764704"/>
            <a:ext cx="7992690" cy="3815631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de-DE" b="1" dirty="0" smtClean="0">
                <a:solidFill>
                  <a:schemeClr val="bg2">
                    <a:lumMod val="25000"/>
                  </a:schemeClr>
                </a:solidFill>
              </a:rPr>
              <a:t>Der Umgang mit dem / der Anderen</a:t>
            </a:r>
          </a:p>
          <a:p>
            <a:pPr marL="265113" indent="452438">
              <a:lnSpc>
                <a:spcPct val="150000"/>
              </a:lnSpc>
              <a:spcBef>
                <a:spcPts val="24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bg2">
                    <a:lumMod val="25000"/>
                  </a:schemeClr>
                </a:solidFill>
              </a:rPr>
              <a:t>Nahbarkeit</a:t>
            </a:r>
            <a:endParaRPr lang="de-DE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65113" indent="4524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de-DE" dirty="0" smtClean="0">
                <a:solidFill>
                  <a:schemeClr val="bg2">
                    <a:lumMod val="25000"/>
                  </a:schemeClr>
                </a:solidFill>
              </a:rPr>
              <a:t>Vertrauen</a:t>
            </a:r>
          </a:p>
          <a:p>
            <a:pPr marL="265113" indent="45243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de-DE" dirty="0" smtClean="0">
                <a:solidFill>
                  <a:schemeClr val="bg2">
                    <a:lumMod val="25000"/>
                  </a:schemeClr>
                </a:solidFill>
              </a:rPr>
              <a:t>Fehlerkultur</a:t>
            </a:r>
            <a:r>
              <a:rPr lang="de-DE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de-DE" dirty="0"/>
          </a:p>
        </p:txBody>
      </p:sp>
      <p:pic>
        <p:nvPicPr>
          <p:cNvPr id="3" name="Picture 2" descr="C:\Users\KarstaHolch\Pictures\MP900430503.JPG"/>
          <p:cNvPicPr>
            <a:picLocks noChangeAspect="1" noChangeArrowheads="1"/>
          </p:cNvPicPr>
          <p:nvPr/>
        </p:nvPicPr>
        <p:blipFill>
          <a:blip r:embed="rId2" cstate="print"/>
          <a:srcRect t="7171" b="26419"/>
          <a:stretch>
            <a:fillRect/>
          </a:stretch>
        </p:blipFill>
        <p:spPr bwMode="auto">
          <a:xfrm>
            <a:off x="5076056" y="3212976"/>
            <a:ext cx="3327614" cy="2209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1043608" y="908720"/>
            <a:ext cx="8640762" cy="2169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b="1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Allan</a:t>
            </a:r>
            <a:r>
              <a:rPr lang="de-DE" sz="3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3200" b="1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Pease</a:t>
            </a:r>
            <a:r>
              <a:rPr lang="de-DE" sz="3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„The power </a:t>
            </a:r>
            <a:r>
              <a:rPr lang="de-DE" sz="30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de-DE" sz="3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de-DE" sz="30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de-DE" sz="3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30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palm</a:t>
            </a:r>
            <a:r>
              <a:rPr lang="de-DE" sz="3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30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de-DE" sz="3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30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your</a:t>
            </a:r>
            <a:r>
              <a:rPr lang="de-DE" sz="3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30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hands</a:t>
            </a:r>
            <a:r>
              <a:rPr lang="de-DE" sz="3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“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0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TEDx</a:t>
            </a:r>
            <a:r>
              <a:rPr lang="de-DE" sz="3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Talks </a:t>
            </a:r>
            <a:r>
              <a:rPr lang="de-DE" sz="3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19.10.2013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de-DE" sz="28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Bildergebnis für pease the power is in the palm of your 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924944"/>
            <a:ext cx="3384376" cy="2346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hteck 5"/>
          <p:cNvSpPr/>
          <p:nvPr/>
        </p:nvSpPr>
        <p:spPr>
          <a:xfrm>
            <a:off x="1259632" y="5517232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i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https://www.youtube.com/watch?v=ZZZ7k8cMA-4</a:t>
            </a:r>
            <a:endParaRPr lang="de-DE" i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683568" y="836712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endParaRPr lang="de-DE" sz="4000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de-DE" sz="4000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de-DE" sz="4000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de-DE" sz="4000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de-DE" sz="4000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de-DE" b="1" dirty="0" smtClean="0">
                <a:solidFill>
                  <a:schemeClr val="bg2">
                    <a:lumMod val="25000"/>
                  </a:schemeClr>
                </a:solidFill>
              </a:rPr>
              <a:t>Paul </a:t>
            </a:r>
            <a:r>
              <a:rPr lang="de-DE" b="1" dirty="0" err="1" smtClean="0">
                <a:solidFill>
                  <a:schemeClr val="bg2">
                    <a:lumMod val="25000"/>
                  </a:schemeClr>
                </a:solidFill>
              </a:rPr>
              <a:t>Watzlawik</a:t>
            </a:r>
            <a:r>
              <a:rPr lang="de-DE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de-DE" i="1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de-DE" sz="3000" i="1" dirty="0" smtClean="0">
                <a:solidFill>
                  <a:schemeClr val="bg2">
                    <a:lumMod val="25000"/>
                  </a:schemeClr>
                </a:solidFill>
              </a:rPr>
              <a:t>„Man kann nicht </a:t>
            </a:r>
            <a:r>
              <a:rPr lang="de-DE" sz="3000" i="1" dirty="0" err="1" smtClean="0">
                <a:solidFill>
                  <a:schemeClr val="bg2">
                    <a:lumMod val="25000"/>
                  </a:schemeClr>
                </a:solidFill>
              </a:rPr>
              <a:t>nicht</a:t>
            </a:r>
            <a:r>
              <a:rPr lang="de-DE" sz="3000" i="1" dirty="0" smtClean="0">
                <a:solidFill>
                  <a:schemeClr val="bg2">
                    <a:lumMod val="25000"/>
                  </a:schemeClr>
                </a:solidFill>
              </a:rPr>
              <a:t> kommunizieren“</a:t>
            </a:r>
            <a:endParaRPr lang="de-DE" sz="3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 l="20582" t="25650" r="44606" b="35917"/>
          <a:stretch>
            <a:fillRect/>
          </a:stretch>
        </p:blipFill>
        <p:spPr bwMode="auto">
          <a:xfrm>
            <a:off x="2555776" y="836712"/>
            <a:ext cx="4392488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 rot="21600000">
            <a:off x="611560" y="878525"/>
            <a:ext cx="77768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32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Das aktive Zuhören</a:t>
            </a:r>
            <a:endParaRPr lang="de-DE" sz="3200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just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tabLst>
                <a:tab pos="5378450" algn="l"/>
              </a:tabLst>
            </a:pPr>
            <a:r>
              <a:rPr lang="de-DE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Damit vermittelt man dem Zuhörenden, dass man den Ausführungen die ungeteilte Aufmerksamkeit schenkt.</a:t>
            </a:r>
          </a:p>
          <a:p>
            <a:pPr marL="444500" indent="279400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378450" algn="l"/>
              </a:tabLst>
            </a:pPr>
            <a:r>
              <a:rPr lang="de-DE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Blickkontakt</a:t>
            </a:r>
          </a:p>
          <a:p>
            <a:pPr marL="444500" indent="279400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378450" algn="l"/>
              </a:tabLst>
            </a:pPr>
            <a:r>
              <a:rPr lang="de-DE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Lächeln</a:t>
            </a:r>
          </a:p>
          <a:p>
            <a:pPr marL="444500" indent="279400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378450" algn="l"/>
              </a:tabLst>
            </a:pPr>
            <a:r>
              <a:rPr lang="de-DE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Nicken o.ä.</a:t>
            </a:r>
          </a:p>
          <a:p>
            <a:pPr marL="444500" indent="279400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378450" algn="l"/>
              </a:tabLst>
            </a:pPr>
            <a:r>
              <a:rPr lang="de-DE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Interessierte Haltung</a:t>
            </a:r>
          </a:p>
        </p:txBody>
      </p:sp>
      <p:pic>
        <p:nvPicPr>
          <p:cNvPr id="2057" name="Bild 4" descr="http://www.gordontraining.info/images/comics/OhrenAu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212976"/>
            <a:ext cx="2329670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55576" y="980728"/>
            <a:ext cx="763284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sz="2800" b="1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Das „richtige“ Hören   (Modell Schulz von Thun)</a:t>
            </a:r>
          </a:p>
          <a:p>
            <a:endParaRPr lang="de-DE" sz="2200" dirty="0"/>
          </a:p>
        </p:txBody>
      </p:sp>
      <p:pic>
        <p:nvPicPr>
          <p:cNvPr id="5" name="Grafik 4" descr="http://upload.wikimedia.org/wikipedia/commons/thumb/f/fb/Vier-Seiten-Modell_de.svg/440px-Vier-Seiten-Modell_de.svg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806489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9512" y="332656"/>
            <a:ext cx="8856984" cy="2430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>
              <a:lnSpc>
                <a:spcPct val="200000"/>
              </a:lnSpc>
            </a:pPr>
            <a:endParaRPr lang="de-DE" sz="900" b="1" u="sng" dirty="0" smtClean="0"/>
          </a:p>
          <a:p>
            <a:pPr marL="265113">
              <a:lnSpc>
                <a:spcPct val="200000"/>
              </a:lnSpc>
            </a:pPr>
            <a:r>
              <a:rPr lang="de-DE" sz="3600" b="1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</a:t>
            </a:r>
            <a:r>
              <a:rPr lang="de-DE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ut </a:t>
            </a:r>
            <a:r>
              <a:rPr lang="de-DE" sz="3600" b="1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e</a:t>
            </a:r>
            <a:r>
              <a:rPr lang="de-DE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twas </a:t>
            </a:r>
            <a:r>
              <a:rPr lang="de-DE" sz="3600" b="1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</a:t>
            </a:r>
            <a:r>
              <a:rPr lang="de-DE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ußergewöhnliches </a:t>
            </a:r>
            <a:r>
              <a:rPr lang="de-DE" sz="3600" b="1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m</a:t>
            </a:r>
            <a:r>
              <a:rPr lang="de-DE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iteinander</a:t>
            </a:r>
          </a:p>
          <a:p>
            <a:pPr marL="265113">
              <a:lnSpc>
                <a:spcPct val="200000"/>
              </a:lnSpc>
            </a:pPr>
            <a:r>
              <a:rPr lang="de-DE" sz="36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 T                  E                    A                    M</a:t>
            </a:r>
          </a:p>
        </p:txBody>
      </p:sp>
      <p:pic>
        <p:nvPicPr>
          <p:cNvPr id="4" name="Picture 2" descr="C:\Users\KarstaHolch\Pictures\MP900430503.JPG"/>
          <p:cNvPicPr>
            <a:picLocks noChangeAspect="1" noChangeArrowheads="1"/>
          </p:cNvPicPr>
          <p:nvPr/>
        </p:nvPicPr>
        <p:blipFill>
          <a:blip r:embed="rId2" cstate="print"/>
          <a:srcRect t="7171" b="26419"/>
          <a:stretch>
            <a:fillRect/>
          </a:stretch>
        </p:blipFill>
        <p:spPr bwMode="auto">
          <a:xfrm>
            <a:off x="2627784" y="3068960"/>
            <a:ext cx="4047694" cy="2688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Oktober 2012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Oktober 2012</Template>
  <TotalTime>0</TotalTime>
  <Words>92</Words>
  <Application>Microsoft Office PowerPoint</Application>
  <PresentationFormat>Bildschirmpräsentation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Design Oktober 2012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helmholtz-gymnasium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Administrator</dc:creator>
  <cp:lastModifiedBy>Wolfgang Christ</cp:lastModifiedBy>
  <cp:revision>160</cp:revision>
  <dcterms:created xsi:type="dcterms:W3CDTF">2008-03-03T11:05:13Z</dcterms:created>
  <dcterms:modified xsi:type="dcterms:W3CDTF">2017-10-26T09:19:53Z</dcterms:modified>
</cp:coreProperties>
</file>